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9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Microsoft_Excel2.xlsx"/><Relationship Id="rId3" Type="http://schemas.openxmlformats.org/officeDocument/2006/relationships/image" Target="../media/image6.jp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Microsoft_Excel1.xlsx"/><Relationship Id="rId11" Type="http://schemas.openxmlformats.org/officeDocument/2006/relationships/image" Target="../media/image19.emf"/><Relationship Id="rId5" Type="http://schemas.openxmlformats.org/officeDocument/2006/relationships/image" Target="../media/image8.png"/><Relationship Id="rId10" Type="http://schemas.openxmlformats.org/officeDocument/2006/relationships/package" Target="../embeddings/_____Microsoft_Excel3.xlsx"/><Relationship Id="rId4" Type="http://schemas.openxmlformats.org/officeDocument/2006/relationships/image" Target="../media/image7.png"/><Relationship Id="rId9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Microsoft_Excel4.xlsx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4778667"/>
            <a:ext cx="9144000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ЗА </a:t>
            </a:r>
            <a:r>
              <a:rPr lang="ru-RU" altLang="ru-RU" sz="2400" b="1" dirty="0">
                <a:solidFill>
                  <a:srgbClr val="000000"/>
                </a:solidFill>
              </a:rPr>
              <a:t>2016 год</a:t>
            </a: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9387" y="543149"/>
            <a:ext cx="878522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sz="1200" dirty="0" smtClean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07.09.2016 </a:t>
            </a:r>
            <a:r>
              <a:rPr lang="ru-RU" altLang="ru-RU" sz="12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200/2016 </a:t>
            </a:r>
            <a:r>
              <a:rPr lang="ru-RU" altLang="ru-RU" sz="1200" b="1" dirty="0">
                <a:solidFill>
                  <a:srgbClr val="002060"/>
                </a:solidFill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12.09.2016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)</a:t>
            </a:r>
            <a:endParaRPr lang="ru-RU" altLang="ru-RU" sz="1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altLang="ru-RU" sz="1200" dirty="0" smtClean="0"/>
              <a:t>Советом директоров Общества </a:t>
            </a:r>
            <a:r>
              <a:rPr lang="ru-RU" sz="1200" dirty="0" smtClean="0"/>
              <a:t>утвержден отчет </a:t>
            </a:r>
            <a:r>
              <a:rPr lang="ru-RU" sz="1200" dirty="0"/>
              <a:t>Генерального директора ПАО «МРСК Юга» об итогах выполнения целевых значений ключевых показателей эффективности (КПЭ) Генерального директора Общества за 2 квартал 2016 </a:t>
            </a:r>
            <a:r>
              <a:rPr lang="ru-RU" sz="1200" dirty="0" smtClean="0"/>
              <a:t>года, рассмотрен отчёт </a:t>
            </a:r>
            <a:r>
              <a:rPr lang="ru-RU" sz="1200" dirty="0"/>
              <a:t>Генерального директора ПАО «МРСК Юга» о кредитной политике Общества во 2 квартале 2016 </a:t>
            </a:r>
            <a:r>
              <a:rPr lang="ru-RU" sz="1200" dirty="0" smtClean="0"/>
              <a:t>года, утвержден план-график </a:t>
            </a:r>
            <a:r>
              <a:rPr lang="ru-RU" sz="1200" dirty="0"/>
              <a:t>мероприятий ПАО «МРСК Юга» по снижению просроченной дебиторской задолженности за услуги по передаче электрической энергии и урегулированию разногласий, сложившихся на 01.07.2016 </a:t>
            </a:r>
            <a:r>
              <a:rPr lang="ru-RU" sz="1200" dirty="0" smtClean="0"/>
              <a:t>года, избраны члены </a:t>
            </a:r>
            <a:r>
              <a:rPr lang="ru-RU" sz="1200" dirty="0"/>
              <a:t>Правления </a:t>
            </a:r>
            <a:r>
              <a:rPr lang="ru-RU" sz="1200" dirty="0" smtClean="0"/>
              <a:t>Общества, утвержден Порядок </a:t>
            </a:r>
            <a:r>
              <a:rPr lang="ru-RU" sz="1200" dirty="0"/>
              <a:t>учета инвестиционных проектов ПАО «МРСК Юга», соответствующих критериям отбора, предусмотренным Постановлением Правительства РФ от 30.12.2015 № 1516.</a:t>
            </a: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marL="180975" indent="-180975" algn="just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30.09.2016 </a:t>
            </a:r>
            <a:r>
              <a:rPr lang="ru-RU" altLang="ru-RU" sz="12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202/2016 </a:t>
            </a:r>
            <a:r>
              <a:rPr lang="ru-RU" altLang="ru-RU" sz="1200" b="1" dirty="0">
                <a:solidFill>
                  <a:srgbClr val="002060"/>
                </a:solidFill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03.10.2016</a:t>
            </a:r>
            <a:r>
              <a:rPr lang="ru-RU" altLang="ru-RU" sz="1200" b="1" dirty="0">
                <a:solidFill>
                  <a:srgbClr val="002060"/>
                </a:solidFill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/>
              <a:t>Советом директоров Общества </a:t>
            </a:r>
            <a:r>
              <a:rPr lang="ru-RU" sz="1200" dirty="0" smtClean="0"/>
              <a:t>утвержден Кредитный план </a:t>
            </a:r>
            <a:r>
              <a:rPr lang="ru-RU" sz="1200" dirty="0"/>
              <a:t>ПАО «МРСК Юга» на 4 квартал 2016 </a:t>
            </a:r>
            <a:r>
              <a:rPr lang="ru-RU" sz="1200" dirty="0" smtClean="0"/>
              <a:t>года, рассмотрен отчет </a:t>
            </a:r>
            <a:r>
              <a:rPr lang="ru-RU" sz="1200" dirty="0"/>
              <a:t>об исполнении порядка приемки и ввода в эксплуатацию законченных строительством объектов ПАО «МРСК </a:t>
            </a:r>
            <a:r>
              <a:rPr lang="ru-RU" sz="1200" dirty="0" smtClean="0"/>
              <a:t>Юга», утверждено Положение </a:t>
            </a:r>
            <a:r>
              <a:rPr lang="ru-RU" sz="1200" dirty="0"/>
              <a:t>о Корпоративном секретаре Общества. </a:t>
            </a: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>
              <a:solidFill>
                <a:srgbClr val="002060"/>
              </a:solidFill>
            </a:endParaRPr>
          </a:p>
          <a:p>
            <a:pPr marL="180975" indent="-180975" algn="just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19.12.2016 </a:t>
            </a:r>
            <a:r>
              <a:rPr lang="ru-RU" altLang="ru-RU" sz="12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209/2016 </a:t>
            </a:r>
            <a:r>
              <a:rPr lang="ru-RU" altLang="ru-RU" sz="1200" b="1" dirty="0">
                <a:solidFill>
                  <a:srgbClr val="002060"/>
                </a:solidFill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21.12.2016</a:t>
            </a:r>
            <a:r>
              <a:rPr lang="ru-RU" altLang="ru-RU" sz="1200" b="1" dirty="0">
                <a:solidFill>
                  <a:srgbClr val="002060"/>
                </a:solidFill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/>
              <a:t>Советом директоров Общества </a:t>
            </a:r>
            <a:r>
              <a:rPr lang="ru-RU" sz="1200" dirty="0" smtClean="0"/>
              <a:t>внесены изменения </a:t>
            </a:r>
            <a:r>
              <a:rPr lang="ru-RU" sz="1200" dirty="0"/>
              <a:t>в Положение об обеспечении страховой защиты ПАО «МРСК Юга</a:t>
            </a:r>
            <a:r>
              <a:rPr lang="ru-RU" sz="1200" dirty="0" smtClean="0"/>
              <a:t>», утвержден отчет </a:t>
            </a:r>
            <a:r>
              <a:rPr lang="ru-RU" sz="1200" dirty="0"/>
              <a:t>Генерального директора ПАО «МРСК Юга» об итогах выполнения целевых значений ключевых показателей эффективности (КПЭ) Генерального директора Общества за 3 квартал 2016 </a:t>
            </a:r>
            <a:r>
              <a:rPr lang="ru-RU" sz="1200" dirty="0" smtClean="0"/>
              <a:t>года, утвержден План-график </a:t>
            </a:r>
            <a:r>
              <a:rPr lang="ru-RU" sz="1200" dirty="0"/>
              <a:t>мероприятий ПАО «МРСК Юга» по снижению просроченной дебиторской задолженности за услуги по передаче электрической энергии и урегулированию разногласий, сложившихся на 01.10.2016 </a:t>
            </a:r>
            <a:r>
              <a:rPr lang="ru-RU" sz="1200" dirty="0" smtClean="0"/>
              <a:t>года,  рассмотрен план, предусматривающий </a:t>
            </a:r>
            <a:r>
              <a:rPr lang="ru-RU" sz="1200" dirty="0"/>
              <a:t>дополнительные мероприятия (эффекты) и необходимые ресурсы для снижения потерь электроэнергии в конкретных узлах сети в разрезе РЭС с целью достижения ключевого показателя бизнес-плана «Уровень потерь электроэнергии» по итогам 2016 </a:t>
            </a:r>
            <a:r>
              <a:rPr lang="ru-RU" sz="1200" dirty="0" smtClean="0"/>
              <a:t>года, утвержден отчет </a:t>
            </a:r>
            <a:r>
              <a:rPr lang="ru-RU" sz="1200" dirty="0"/>
              <a:t>Генерального директора ПАО «МРСК Юга» о реализации мер по снижению рисков травматизма персонала Общества и сторонних лиц на объектах электросетевого комплекса и исполнении поручений органов управления по снижению производственного </a:t>
            </a:r>
            <a:r>
              <a:rPr lang="ru-RU" sz="1200" dirty="0" smtClean="0"/>
              <a:t>травматизма, утверждена Программа </a:t>
            </a:r>
            <a:r>
              <a:rPr lang="ru-RU" sz="1200" dirty="0"/>
              <a:t>гарантии и повышения качества внутреннего аудита ПАО «МРСК Юга».</a:t>
            </a: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29.12.2016 </a:t>
            </a:r>
            <a:r>
              <a:rPr lang="ru-RU" altLang="ru-RU" sz="12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213/2017 </a:t>
            </a:r>
            <a:r>
              <a:rPr lang="ru-RU" altLang="ru-RU" sz="1200" b="1" dirty="0">
                <a:solidFill>
                  <a:srgbClr val="002060"/>
                </a:solidFill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09.01.2017)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dirty="0"/>
              <a:t>Советом директоров Общества </a:t>
            </a:r>
            <a:r>
              <a:rPr lang="ru-RU" sz="1200" dirty="0" smtClean="0"/>
              <a:t>утвержден бизнес-план </a:t>
            </a:r>
            <a:r>
              <a:rPr lang="ru-RU" sz="1200" dirty="0"/>
              <a:t>ПАО «МРСК Юга», включающего инвестиционную программу и информацию о ключевых операционных рисках, на 2017 год и </a:t>
            </a:r>
            <a:r>
              <a:rPr lang="ru-RU" sz="1200" dirty="0" smtClean="0"/>
              <a:t>прогнозные показатели </a:t>
            </a:r>
            <a:r>
              <a:rPr lang="ru-RU" sz="1200" dirty="0"/>
              <a:t>на 2018-2021 годы. </a:t>
            </a:r>
            <a:endParaRPr lang="ru-RU" altLang="ru-RU" sz="1200" b="1" dirty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419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450" y="1196975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подготовленная в соответствии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размещена на корпоративном веб-сайте ПАО «МРСК Юга»: </a:t>
            </a:r>
            <a:endParaRPr lang="ru-RU" sz="1600" b="1" kern="0" dirty="0" smtClean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http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:/www.mrsk-yuga.ru</a:t>
            </a:r>
            <a:endParaRPr lang="ru-RU" sz="1600" b="1" kern="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08479"/>
              </p:ext>
            </p:extLst>
          </p:nvPr>
        </p:nvGraphicFramePr>
        <p:xfrm>
          <a:off x="827088" y="2598738"/>
          <a:ext cx="7561262" cy="2951163"/>
        </p:xfrm>
        <a:graphic>
          <a:graphicData uri="http://schemas.openxmlformats.org/drawingml/2006/table">
            <a:tbl>
              <a:tblPr/>
              <a:tblGrid>
                <a:gridCol w="4398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3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7" marR="9527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30 097 934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31 414 140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25 732 095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27 112 017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4 365 840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4 302 122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-45 038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-941 795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-188 506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-1 011 269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736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16857"/>
              </p:ext>
            </p:extLst>
          </p:nvPr>
        </p:nvGraphicFramePr>
        <p:xfrm>
          <a:off x="539552" y="1052736"/>
          <a:ext cx="8208963" cy="4464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1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5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75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195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</a:t>
                      </a:r>
                      <a:r>
                        <a:rPr lang="ru-RU" sz="1200" b="1" u="none" strike="noStrike" dirty="0" smtClean="0">
                          <a:effectLst/>
                        </a:rPr>
                        <a:t>01</a:t>
                      </a:r>
                      <a:r>
                        <a:rPr lang="en-US" sz="1200" b="1" u="none" strike="noStrike" dirty="0" smtClean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7 362 283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7 527 499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201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6 280 514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6 388 785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201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218 077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237 407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201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863 692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901 307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8 323 409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8 905 268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4 742 744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5 293 152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1 423 899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1 594 052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2 699 045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2 580 409</a:t>
                      </a:r>
                    </a:p>
                  </a:txBody>
                  <a:tcPr marL="9526" marR="9526" marT="9524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1 180 715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1 211 637</a:t>
                      </a:r>
                    </a:p>
                  </a:txBody>
                  <a:tcPr marL="9526" marR="9526" marT="9524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201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311 368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326 830</a:t>
                      </a:r>
                    </a:p>
                  </a:txBody>
                  <a:tcPr marL="9526" marR="9526" marT="9524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201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92 277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92 140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3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Налоги и сборы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201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293 333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327 427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26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25 732 095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27 112 017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128408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27375" y="1052513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kern="0" dirty="0">
                <a:solidFill>
                  <a:prstClr val="black"/>
                </a:solidFill>
                <a:latin typeface="Arial"/>
                <a:cs typeface="Arial"/>
              </a:rPr>
              <a:t>Структура расходов</a:t>
            </a:r>
            <a:endParaRPr lang="ru-RU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1"/>
          <p:cNvGraphicFramePr>
            <a:graphicFrameLocks/>
          </p:cNvGraphicFramePr>
          <p:nvPr/>
        </p:nvGraphicFramePr>
        <p:xfrm>
          <a:off x="539750" y="1628775"/>
          <a:ext cx="7993063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7993063" cy="388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5463308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775" y="105251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kern="0" dirty="0">
                <a:solidFill>
                  <a:prstClr val="black"/>
                </a:solidFill>
                <a:latin typeface="Arial"/>
                <a:cs typeface="Arial"/>
              </a:rPr>
              <a:t>Структура выручки</a:t>
            </a:r>
            <a:endParaRPr lang="ru-RU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1"/>
          <p:cNvGraphicFramePr>
            <a:graphicFrameLocks/>
          </p:cNvGraphicFramePr>
          <p:nvPr/>
        </p:nvGraphicFramePr>
        <p:xfrm>
          <a:off x="323850" y="1628775"/>
          <a:ext cx="8418513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8418513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1197679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94452"/>
              </p:ext>
            </p:extLst>
          </p:nvPr>
        </p:nvGraphicFramePr>
        <p:xfrm>
          <a:off x="626315" y="908720"/>
          <a:ext cx="8064501" cy="468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4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6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6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36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0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 г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., тыс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Свод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ПАО «МРСК Юга»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по филиалам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Калм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Ростов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Кубань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30 097 934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4 353 120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9 999 859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826 716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14 855 180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16 228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29 407 952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4 092 826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9 922 525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810 762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14 581 839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499 600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239 979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45 288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1 860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212 474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190 383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20 315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32 047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14 095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60 868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16 228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25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732 095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096 333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7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880 604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146 095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12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552 960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25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Материальные затраты, всего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362 283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736 224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949 745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249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418 200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280 514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575 118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628 580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918 584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218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942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r>
                        <a:rPr lang="ru-RU" sz="1000" u="none" strike="noStrike">
                          <a:effectLst/>
                        </a:rPr>
                        <a:t>ырье и материалы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863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256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383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323 409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788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964 492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433 369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Услуги подрядчиков по обслуживанию и ремонту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121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Услуги сетевых компаний по передаче э/э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137 695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763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903 838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127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342 415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- услуги </a:t>
                      </a:r>
                      <a:r>
                        <a:rPr lang="ru-RU" sz="1000" u="none" strike="noStrike" dirty="0" smtClean="0">
                          <a:effectLst/>
                        </a:rPr>
                        <a:t> ПАО "ФСК </a:t>
                      </a:r>
                      <a:r>
                        <a:rPr lang="ru-RU" sz="1000" u="none" strike="noStrike" dirty="0">
                          <a:effectLst/>
                        </a:rPr>
                        <a:t>ЕЭС"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219 202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524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350 265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127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217 140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- услуги распределительных сетевых компаний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918 493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239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553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125 275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Прочие услуги производственного характера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8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Затраты на оплату труда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757 020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707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617 729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397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026 141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Страховые взносы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423 899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213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479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609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Амортизация основных средств и НМА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699 045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498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551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492 323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0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 затраты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166 439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317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94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573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3217129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59102"/>
              </p:ext>
            </p:extLst>
          </p:nvPr>
        </p:nvGraphicFramePr>
        <p:xfrm>
          <a:off x="431800" y="908720"/>
          <a:ext cx="8280399" cy="4752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0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5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95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34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 г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., тыс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Свод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ПАО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«МРСК Юга»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 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effectLst/>
                        </a:rPr>
                        <a:t>. по филиалам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Калм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Ростов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Кубань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31 414 140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4 777 506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9 764 688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930 807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15 905 641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11 455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30 768 277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4 566 758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9 686 391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914 154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15 600 974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469 889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189 556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42 584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1 679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236 071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175 975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21 193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35 714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68 596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11 455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27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112 017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220 908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8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133 219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250 855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13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461 217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21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681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527 499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686 776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820 253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298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718 665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388 785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518 728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486 982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207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175 714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9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237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125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r>
                        <a:rPr lang="ru-RU" sz="1000" u="none" strike="noStrike">
                          <a:effectLst/>
                        </a:rPr>
                        <a:t>ырье и материалы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901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262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417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905 268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878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142 888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731 590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526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Услуги подрядчиков по обслуживанию и ремонту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395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Услуги сетевых компаний по передаче э/э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698 342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854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072 359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625 600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- услуги </a:t>
                      </a:r>
                      <a:r>
                        <a:rPr lang="ru-RU" sz="1000" u="none" strike="noStrike" dirty="0" smtClean="0">
                          <a:effectLst/>
                        </a:rPr>
                        <a:t> ПАО "ФСК </a:t>
                      </a:r>
                      <a:r>
                        <a:rPr lang="ru-RU" sz="1000" u="none" strike="noStrike" dirty="0">
                          <a:effectLst/>
                        </a:rPr>
                        <a:t>ЕЭС"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551 314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566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507 356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332 367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- услуги распределительных сетевых компаний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147 028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288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565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293 233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Прочие услуги производственного характера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90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Затраты на оплату труда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309 996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776 867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423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307 124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Страховые взносы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594 052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241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529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127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694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Отчисления на НПО (НПФ энергетики)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Амортизация основных средств и НМА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580 409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458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529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164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422 953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3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 затраты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8" marR="8318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194 793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161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334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586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941766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068436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Показатели эффективности ПАО «МРСК Юга»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93707"/>
              </p:ext>
            </p:extLst>
          </p:nvPr>
        </p:nvGraphicFramePr>
        <p:xfrm>
          <a:off x="528638" y="1903413"/>
          <a:ext cx="8075612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0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7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35896" y="2684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9779016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05265" y="239967"/>
            <a:ext cx="250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RAB-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7088" y="757403"/>
            <a:ext cx="7993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>
                <a:latin typeface="Arial" panose="020B0604020202020204" pitchFamily="34" charset="0"/>
              </a:rPr>
              <a:t>млн.руб</a:t>
            </a:r>
            <a:r>
              <a:rPr lang="ru-RU" altLang="ru-RU" sz="10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97753" y="735652"/>
            <a:ext cx="799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Филиалы, регулируемые методом </a:t>
            </a:r>
            <a:r>
              <a:rPr lang="en-US" altLang="ru-RU" sz="1200" b="1" dirty="0">
                <a:latin typeface="Arial" panose="020B0604020202020204" pitchFamily="34" charset="0"/>
              </a:rPr>
              <a:t>RAB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425553"/>
              </p:ext>
            </p:extLst>
          </p:nvPr>
        </p:nvGraphicFramePr>
        <p:xfrm>
          <a:off x="210345" y="1083909"/>
          <a:ext cx="4370387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Лист" r:id="rId6" imgW="4257665" imgH="2647899" progId="Excel.Sheet.12">
                  <p:embed/>
                </p:oleObj>
              </mc:Choice>
              <mc:Fallback>
                <p:oleObj name="Лист" r:id="rId6" imgW="4257665" imgH="264789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5" y="1083909"/>
                        <a:ext cx="4370387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86867"/>
              </p:ext>
            </p:extLst>
          </p:nvPr>
        </p:nvGraphicFramePr>
        <p:xfrm>
          <a:off x="4657428" y="1079665"/>
          <a:ext cx="4252912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Лист" r:id="rId8" imgW="4590928" imgH="2667090" progId="Excel.Sheet.12">
                  <p:embed/>
                </p:oleObj>
              </mc:Choice>
              <mc:Fallback>
                <p:oleObj name="Лист" r:id="rId8" imgW="4590928" imgH="26670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428" y="1079665"/>
                        <a:ext cx="4252912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04860"/>
              </p:ext>
            </p:extLst>
          </p:nvPr>
        </p:nvGraphicFramePr>
        <p:xfrm>
          <a:off x="235179" y="3743387"/>
          <a:ext cx="57912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Лист" r:id="rId10" imgW="7162851" imgH="2019171" progId="Excel.Sheet.12">
                  <p:embed/>
                </p:oleObj>
              </mc:Choice>
              <mc:Fallback>
                <p:oleObj name="Лист" r:id="rId10" imgW="7162851" imgH="20191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79" y="3743387"/>
                        <a:ext cx="579120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964411" y="3723375"/>
            <a:ext cx="30543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*параметры 2012, 2017 </a:t>
            </a:r>
            <a:r>
              <a:rPr lang="ru-RU" altLang="ru-RU" sz="750" i="1" dirty="0" smtClean="0">
                <a:cs typeface="Arial" charset="0"/>
              </a:rPr>
              <a:t>приведены </a:t>
            </a:r>
            <a:r>
              <a:rPr lang="ru-RU" altLang="ru-RU" sz="750" i="1" dirty="0">
                <a:cs typeface="Arial" charset="0"/>
              </a:rPr>
              <a:t>по тарифным решениям, принятым в рамках </a:t>
            </a:r>
            <a:r>
              <a:rPr lang="en-US" altLang="ru-RU" sz="750" i="1" dirty="0">
                <a:cs typeface="Arial" charset="0"/>
              </a:rPr>
              <a:t>RAB</a:t>
            </a:r>
            <a:r>
              <a:rPr lang="ru-RU" altLang="ru-RU" sz="750" i="1" dirty="0">
                <a:cs typeface="Arial" charset="0"/>
              </a:rPr>
              <a:t> «перезагрузки»  долгосрочных </a:t>
            </a:r>
            <a:r>
              <a:rPr lang="ru-RU" altLang="ru-RU" sz="750" i="1" dirty="0" smtClean="0">
                <a:cs typeface="Arial" charset="0"/>
              </a:rPr>
              <a:t>параметров; </a:t>
            </a:r>
            <a:r>
              <a:rPr lang="ru-RU" altLang="ru-RU" sz="750" b="1" i="1" dirty="0" smtClean="0">
                <a:cs typeface="Arial" charset="0"/>
              </a:rPr>
              <a:t>2013-2016гг – </a:t>
            </a:r>
            <a:r>
              <a:rPr lang="ru-RU" altLang="ru-RU" sz="750" i="1" dirty="0" smtClean="0">
                <a:cs typeface="Arial" charset="0"/>
              </a:rPr>
              <a:t>по тарифным решениям, принятым в рамках корректировки НВВ</a:t>
            </a:r>
            <a:endParaRPr lang="ru-RU" altLang="ru-RU" sz="75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750" b="1" i="1" dirty="0">
              <a:cs typeface="Arial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987430" y="4189306"/>
            <a:ext cx="30083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** </a:t>
            </a:r>
            <a:r>
              <a:rPr lang="ru-RU" altLang="ru-RU" sz="750" b="1" i="1" dirty="0">
                <a:cs typeface="Arial" charset="0"/>
              </a:rPr>
              <a:t>показатели </a:t>
            </a:r>
            <a:r>
              <a:rPr lang="ru-RU" altLang="ru-RU" sz="750" b="1" i="1" dirty="0" smtClean="0">
                <a:cs typeface="Arial" charset="0"/>
              </a:rPr>
              <a:t>2014-2015гг приведены по </a:t>
            </a:r>
            <a:r>
              <a:rPr lang="ru-RU" altLang="ru-RU" sz="750" b="1" i="1" dirty="0">
                <a:cs typeface="Arial" charset="0"/>
              </a:rPr>
              <a:t>инвестиционным </a:t>
            </a:r>
            <a:r>
              <a:rPr lang="ru-RU" altLang="ru-RU" sz="750" b="1" i="1" dirty="0" smtClean="0">
                <a:cs typeface="Arial" charset="0"/>
              </a:rPr>
              <a:t>программам </a:t>
            </a:r>
            <a:r>
              <a:rPr lang="ru-RU" altLang="ru-RU" sz="750" i="1" dirty="0" smtClean="0">
                <a:cs typeface="Arial" charset="0"/>
              </a:rPr>
              <a:t>(освоение  капвложений, отнесенных на передачу э/э), </a:t>
            </a:r>
            <a:r>
              <a:rPr lang="ru-RU" altLang="ru-RU" sz="750" b="1" i="1" dirty="0" smtClean="0">
                <a:cs typeface="Arial" charset="0"/>
              </a:rPr>
              <a:t>утвержденным:</a:t>
            </a:r>
          </a:p>
          <a:p>
            <a:pPr marL="171450" indent="-1714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750" b="1" i="1" dirty="0">
                <a:cs typeface="Arial" charset="0"/>
              </a:rPr>
              <a:t>«Астраханьэнерго» - </a:t>
            </a:r>
            <a:r>
              <a:rPr lang="ru-RU" altLang="ru-RU" sz="750" i="1" dirty="0">
                <a:cs typeface="Arial" charset="0"/>
              </a:rPr>
              <a:t>р</a:t>
            </a:r>
            <a:r>
              <a:rPr lang="ru-RU" altLang="ru-RU" sz="750" i="1" dirty="0" smtClean="0">
                <a:cs typeface="Arial" charset="0"/>
              </a:rPr>
              <a:t>аспоряжением Минпрома Астраханской обл. от 24.09.2013 №79-р (в ред. </a:t>
            </a:r>
            <a:r>
              <a:rPr lang="ru-RU" altLang="ru-RU" sz="750" i="1" dirty="0">
                <a:cs typeface="Arial" charset="0"/>
              </a:rPr>
              <a:t>р</a:t>
            </a:r>
            <a:r>
              <a:rPr lang="ru-RU" altLang="ru-RU" sz="750" i="1" dirty="0" smtClean="0">
                <a:cs typeface="Arial" charset="0"/>
              </a:rPr>
              <a:t>аспоряжений №225-р от 26.09.2014 и №108-р от 12.05.2015)</a:t>
            </a:r>
            <a:r>
              <a:rPr lang="ru-RU" altLang="ru-RU" sz="750" b="1" i="1" dirty="0" smtClean="0">
                <a:cs typeface="Arial" charset="0"/>
              </a:rPr>
              <a:t>;</a:t>
            </a:r>
            <a:endParaRPr lang="ru-RU" altLang="ru-RU" sz="750" b="1" i="1" dirty="0"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750" b="1" i="1" dirty="0" smtClean="0">
                <a:cs typeface="Arial" charset="0"/>
              </a:rPr>
              <a:t>«Калмэнерго» </a:t>
            </a:r>
            <a:r>
              <a:rPr lang="ru-RU" altLang="ru-RU" sz="750" b="1" i="1" dirty="0">
                <a:cs typeface="Arial" charset="0"/>
              </a:rPr>
              <a:t>- </a:t>
            </a:r>
            <a:r>
              <a:rPr lang="ru-RU" altLang="ru-RU" sz="750" i="1" dirty="0">
                <a:cs typeface="Arial" charset="0"/>
              </a:rPr>
              <a:t>п</a:t>
            </a:r>
            <a:r>
              <a:rPr lang="ru-RU" altLang="ru-RU" sz="750" i="1" dirty="0" smtClean="0">
                <a:cs typeface="Arial" charset="0"/>
              </a:rPr>
              <a:t>риказом </a:t>
            </a:r>
            <a:r>
              <a:rPr lang="ru-RU" altLang="ru-RU" sz="750" i="1" dirty="0">
                <a:cs typeface="Arial" charset="0"/>
              </a:rPr>
              <a:t>РСТ </a:t>
            </a:r>
            <a:r>
              <a:rPr lang="ru-RU" altLang="ru-RU" sz="750" i="1" dirty="0" smtClean="0">
                <a:cs typeface="Arial" charset="0"/>
              </a:rPr>
              <a:t>Республики Калмыкия </a:t>
            </a:r>
            <a:br>
              <a:rPr lang="ru-RU" altLang="ru-RU" sz="750" i="1" dirty="0" smtClean="0">
                <a:cs typeface="Arial" charset="0"/>
              </a:rPr>
            </a:br>
            <a:r>
              <a:rPr lang="ru-RU" altLang="ru-RU" sz="750" i="1" dirty="0" smtClean="0">
                <a:cs typeface="Arial" charset="0"/>
              </a:rPr>
              <a:t>от 27.03.2014 №30-п (в ред. приказов от 29.09.2014г</a:t>
            </a:r>
            <a:r>
              <a:rPr lang="ru-RU" altLang="ru-RU" sz="750" i="1" dirty="0">
                <a:cs typeface="Arial" charset="0"/>
              </a:rPr>
              <a:t>. №</a:t>
            </a:r>
            <a:r>
              <a:rPr lang="ru-RU" altLang="ru-RU" sz="750" i="1" dirty="0" smtClean="0">
                <a:cs typeface="Arial" charset="0"/>
              </a:rPr>
              <a:t>103-п</a:t>
            </a:r>
            <a:r>
              <a:rPr lang="ru-RU" altLang="ru-RU" sz="750" i="1" dirty="0">
                <a:cs typeface="Arial" charset="0"/>
              </a:rPr>
              <a:t> </a:t>
            </a:r>
            <a:r>
              <a:rPr lang="ru-RU" altLang="ru-RU" sz="750" i="1" dirty="0" smtClean="0">
                <a:cs typeface="Arial" charset="0"/>
              </a:rPr>
              <a:t>и от 30.06.2015 №65-п);</a:t>
            </a:r>
          </a:p>
          <a:p>
            <a:pPr marL="171450" indent="-1714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750" b="1" i="1" dirty="0" smtClean="0">
                <a:cs typeface="Arial" charset="0"/>
              </a:rPr>
              <a:t>«Ростовэнерго</a:t>
            </a:r>
            <a:r>
              <a:rPr lang="ru-RU" altLang="ru-RU" sz="750" b="1" i="1" dirty="0">
                <a:cs typeface="Arial" charset="0"/>
              </a:rPr>
              <a:t>» - </a:t>
            </a:r>
            <a:r>
              <a:rPr lang="ru-RU" altLang="ru-RU" sz="750" i="1" dirty="0">
                <a:cs typeface="Arial" charset="0"/>
              </a:rPr>
              <a:t>п</a:t>
            </a:r>
            <a:r>
              <a:rPr lang="ru-RU" altLang="ru-RU" sz="750" i="1" dirty="0" smtClean="0">
                <a:cs typeface="Arial" charset="0"/>
              </a:rPr>
              <a:t>остановлением </a:t>
            </a:r>
            <a:r>
              <a:rPr lang="ru-RU" altLang="ru-RU" sz="750" i="1" dirty="0">
                <a:cs typeface="Arial" charset="0"/>
              </a:rPr>
              <a:t>РСТ </a:t>
            </a:r>
            <a:r>
              <a:rPr lang="ru-RU" altLang="ru-RU" sz="750" i="1" dirty="0" smtClean="0">
                <a:cs typeface="Arial" charset="0"/>
              </a:rPr>
              <a:t>Ростовской области </a:t>
            </a:r>
            <a:r>
              <a:rPr lang="ru-RU" altLang="ru-RU" sz="750" i="1" dirty="0">
                <a:cs typeface="Arial" charset="0"/>
              </a:rPr>
              <a:t>от </a:t>
            </a:r>
            <a:r>
              <a:rPr lang="ru-RU" altLang="ru-RU" sz="750" i="1" dirty="0" smtClean="0">
                <a:cs typeface="Arial" charset="0"/>
              </a:rPr>
              <a:t>15.03.2012 №6/3 (в ред. Постановлений от 30.09.2014 №54/5 и  от 24.09.2015 №47/1)</a:t>
            </a:r>
            <a:r>
              <a:rPr lang="ru-RU" altLang="ru-RU" sz="750" b="1" i="1" dirty="0" smtClean="0">
                <a:cs typeface="Arial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 показатели 2016г  </a:t>
            </a:r>
            <a:r>
              <a:rPr lang="ru-RU" altLang="ru-RU" sz="750" i="1" dirty="0" smtClean="0">
                <a:cs typeface="Arial" charset="0"/>
              </a:rPr>
              <a:t>утверждены </a:t>
            </a:r>
            <a:r>
              <a:rPr lang="ru-RU" altLang="ru-RU" sz="750" b="1" i="1" dirty="0" smtClean="0">
                <a:cs typeface="Arial" charset="0"/>
              </a:rPr>
              <a:t> </a:t>
            </a:r>
            <a:r>
              <a:rPr lang="ru-RU" altLang="ru-RU" sz="750" i="1" dirty="0" smtClean="0">
                <a:cs typeface="Arial" charset="0"/>
              </a:rPr>
              <a:t>приказом Минэнерго России от 30.11.2015 №898</a:t>
            </a:r>
            <a:endParaRPr lang="ru-RU" altLang="ru-RU" sz="750" i="1" dirty="0"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009870" y="5907174"/>
            <a:ext cx="3054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*** учитывает корректировку НВВ на основе фактических данных </a:t>
            </a:r>
            <a:r>
              <a:rPr lang="ru-RU" altLang="ru-RU" sz="750" i="1" dirty="0" smtClean="0">
                <a:cs typeface="Arial" charset="0"/>
              </a:rPr>
              <a:t>(по исполнению ИПР, доходности инвестированного капитала и т.п.)</a:t>
            </a:r>
            <a:endParaRPr lang="ru-RU" altLang="ru-RU" sz="750" b="1" i="1" dirty="0">
              <a:cs typeface="Arial" charset="0"/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941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2138" y="355600"/>
            <a:ext cx="5737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</a:t>
            </a: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ДОЛГОСРОЧНОЙ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ИНДЕКСАЦИИ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891949" y="1166813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Филиал, регулируемый методом долгосрочной индексации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23680" y="1577976"/>
            <a:ext cx="79930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>
                <a:latin typeface="Arial" panose="020B0604020202020204" pitchFamily="34" charset="0"/>
              </a:rPr>
              <a:t>млн.руб</a:t>
            </a:r>
            <a:r>
              <a:rPr lang="ru-RU" altLang="ru-RU" sz="1000" b="1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37767"/>
              </p:ext>
            </p:extLst>
          </p:nvPr>
        </p:nvGraphicFramePr>
        <p:xfrm>
          <a:off x="661761" y="1872920"/>
          <a:ext cx="823753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Лист" r:id="rId6" imgW="5352979" imgH="2047824" progId="Excel.Sheet.12">
                  <p:embed/>
                </p:oleObj>
              </mc:Choice>
              <mc:Fallback>
                <p:oleObj name="Лист" r:id="rId6" imgW="5352979" imgH="204782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61" y="1872920"/>
                        <a:ext cx="8237537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73163" y="4868863"/>
            <a:ext cx="7245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dirty="0">
                <a:latin typeface="Arial" panose="020B0604020202020204" pitchFamily="34" charset="0"/>
              </a:rPr>
              <a:t>*) данные соответствуют приказу КТР ВО от 16.06.2015 №22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b="1" i="1" dirty="0">
                <a:latin typeface="Arial" panose="020B0604020202020204" pitchFamily="34" charset="0"/>
              </a:rPr>
              <a:t>**) данные соответствуют приказу КТР ВО от 30.12.2015 №57/19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dirty="0">
                <a:latin typeface="Arial" panose="020B0604020202020204" pitchFamily="34" charset="0"/>
              </a:rPr>
              <a:t>***) освоение капитальных вложений, отнесенное на передачу электроэнергии: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dirty="0">
                <a:latin typeface="Arial" panose="020B0604020202020204" pitchFamily="34" charset="0"/>
              </a:rPr>
              <a:t>	за период 2014-2015 гг. соответствует  Постановлению КТР ВО от 10.09.2014 №35/1,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dirty="0">
                <a:latin typeface="Arial" panose="020B0604020202020204" pitchFamily="34" charset="0"/>
              </a:rPr>
              <a:t>	за период 2016-2018 гг. – приказу Минэнерго России от 30.11.2015 №878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614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36109"/>
              </p:ext>
            </p:extLst>
          </p:nvPr>
        </p:nvGraphicFramePr>
        <p:xfrm>
          <a:off x="705614" y="1124744"/>
          <a:ext cx="8229600" cy="451803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3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            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     7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10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RAB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-РЕГУЛИРОВАНИЕ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17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                                                                                              18                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                                                      19                                                        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21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22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82599" y="190644"/>
            <a:ext cx="4236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компании на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новую</a:t>
            </a:r>
          </a:p>
          <a:p>
            <a:pPr algn="r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систему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регулирования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7705" y="990724"/>
            <a:ext cx="76327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«Астраханьэнерго» перешел на </a:t>
            </a:r>
            <a:r>
              <a:rPr lang="en-US" altLang="ru-RU" sz="1200" dirty="0">
                <a:solidFill>
                  <a:srgbClr val="002060"/>
                </a:solidFill>
              </a:rPr>
              <a:t>RAB</a:t>
            </a:r>
            <a:r>
              <a:rPr lang="ru-RU" altLang="ru-RU" sz="1200" dirty="0">
                <a:solidFill>
                  <a:srgbClr val="002060"/>
                </a:solidFill>
              </a:rPr>
              <a:t>-регулирование с  2009г.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Период регулирования   -   2009 - 2017 </a:t>
            </a:r>
            <a:r>
              <a:rPr lang="ru-RU" altLang="ru-RU" sz="1200" dirty="0" err="1">
                <a:solidFill>
                  <a:srgbClr val="002060"/>
                </a:solidFill>
              </a:rPr>
              <a:t>гг</a:t>
            </a:r>
            <a:r>
              <a:rPr lang="ru-RU" altLang="ru-RU" sz="1200" dirty="0">
                <a:solidFill>
                  <a:srgbClr val="002060"/>
                </a:solidFill>
              </a:rPr>
              <a:t> (с учетом перезагрузки)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2542" y="1453336"/>
            <a:ext cx="6696347" cy="417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«Ростовэнерго» перешел на </a:t>
            </a:r>
            <a:r>
              <a:rPr lang="en-US" altLang="ru-RU" sz="1200" dirty="0">
                <a:solidFill>
                  <a:srgbClr val="002060"/>
                </a:solidFill>
                <a:cs typeface="Arial" pitchFamily="34" charset="0"/>
              </a:rPr>
              <a:t>RAB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-регулирование с 2009 г.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Период регулирования   -   2009 –2017гг  (с учетом перезагрузки)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55836" y="1871220"/>
            <a:ext cx="70564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«Калмэнерго» перешел на </a:t>
            </a:r>
            <a:r>
              <a:rPr lang="en-US" altLang="ru-RU" sz="1200" dirty="0">
                <a:solidFill>
                  <a:srgbClr val="002060"/>
                </a:solidFill>
              </a:rPr>
              <a:t>RAB</a:t>
            </a:r>
            <a:r>
              <a:rPr lang="ru-RU" altLang="ru-RU" sz="1200" dirty="0">
                <a:solidFill>
                  <a:srgbClr val="002060"/>
                </a:solidFill>
              </a:rPr>
              <a:t>-регулирование с 2011г.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Период регулирования  -    2011 - 2017гг (с учетом перезагрузки)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3331" y="2340264"/>
            <a:ext cx="7632848" cy="417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«Волгоградэнерго» регулируется методом долгосрочной индексации. </a:t>
            </a:r>
            <a:b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Второй долгосрочный период регулирования   -   2014 – 2018 г. г.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519508"/>
              </p:ext>
            </p:extLst>
          </p:nvPr>
        </p:nvGraphicFramePr>
        <p:xfrm>
          <a:off x="741173" y="2805442"/>
          <a:ext cx="7777163" cy="1787525"/>
        </p:xfrm>
        <a:graphic>
          <a:graphicData uri="http://schemas.openxmlformats.org/drawingml/2006/table">
            <a:tbl>
              <a:tblPr/>
              <a:tblGrid>
                <a:gridCol w="5112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861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Млн.долл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Остаточная величина инвестированного капитала </a:t>
                      </a:r>
                      <a:endParaRPr lang="ru-RU" sz="14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 30.09.2016г), в </a:t>
                      </a:r>
                      <a:r>
                        <a:rPr lang="ru-RU" sz="14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24 758,9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"Астраханьэнерго"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4 804,2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"Волгоградэнерго" (стоимость ОС по бух.отч. на 30.09.2016)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5 309,9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"Калмэнерго"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1 338,6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"Ростовэнерго"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13 306,2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219,4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873283" y="4592967"/>
            <a:ext cx="7512942" cy="554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dirty="0">
                <a:solidFill>
                  <a:srgbClr val="002060"/>
                </a:solidFill>
              </a:rPr>
              <a:t/>
            </a:r>
            <a:br>
              <a:rPr lang="ru-RU" altLang="ru-RU" sz="1300" dirty="0">
                <a:solidFill>
                  <a:srgbClr val="002060"/>
                </a:solidFill>
              </a:rPr>
            </a:b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утвержденного полезного отпуска 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2016 </a:t>
            </a:r>
            <a:r>
              <a:rPr lang="ru-RU" altLang="ru-RU" sz="1300" i="1" dirty="0">
                <a:solidFill>
                  <a:srgbClr val="002060"/>
                </a:solidFill>
              </a:rPr>
              <a:t>к 2008)       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</a:rPr>
              <a:t>-       2,29 </a:t>
            </a:r>
            <a:r>
              <a:rPr lang="ru-RU" altLang="ru-RU" sz="13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4087" y="5172041"/>
            <a:ext cx="7224910" cy="554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dirty="0">
                <a:solidFill>
                  <a:srgbClr val="002060"/>
                </a:solidFill>
              </a:rPr>
              <a:t/>
            </a:r>
            <a:br>
              <a:rPr lang="ru-RU" altLang="ru-RU" sz="1300" dirty="0">
                <a:solidFill>
                  <a:srgbClr val="002060"/>
                </a:solidFill>
              </a:rPr>
            </a:b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утвержденного тарифа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2016 </a:t>
            </a:r>
            <a:r>
              <a:rPr lang="ru-RU" altLang="ru-RU" sz="1300" i="1" dirty="0">
                <a:solidFill>
                  <a:srgbClr val="002060"/>
                </a:solidFill>
              </a:rPr>
              <a:t>к 2008)         </a:t>
            </a:r>
            <a:r>
              <a:rPr lang="ru-RU" altLang="ru-RU" sz="1300" dirty="0">
                <a:solidFill>
                  <a:srgbClr val="002060"/>
                </a:solidFill>
              </a:rPr>
              <a:t>-        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</a:rPr>
              <a:t>13,34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3517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32595" y="186342"/>
            <a:ext cx="4236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компании на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новую</a:t>
            </a:r>
          </a:p>
          <a:p>
            <a:pPr algn="r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систему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регулирования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955245"/>
            <a:ext cx="395967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Валовая выручка  2009  -  2016,  </a:t>
            </a:r>
            <a:r>
              <a:rPr lang="ru-RU" sz="1400" b="1" kern="0" dirty="0" err="1">
                <a:solidFill>
                  <a:prstClr val="black"/>
                </a:solidFill>
                <a:latin typeface="Arial"/>
                <a:cs typeface="Arial"/>
              </a:rPr>
              <a:t>млн.руб</a:t>
            </a: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30670"/>
              </p:ext>
            </p:extLst>
          </p:nvPr>
        </p:nvGraphicFramePr>
        <p:xfrm>
          <a:off x="555882" y="1349940"/>
          <a:ext cx="8353427" cy="2322531"/>
        </p:xfrm>
        <a:graphic>
          <a:graphicData uri="http://schemas.openxmlformats.org/drawingml/2006/table">
            <a:tbl>
              <a:tblPr/>
              <a:tblGrid>
                <a:gridCol w="1642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9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9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4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54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98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98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90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филиала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2008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2009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0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«Астраханьэнерго»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819,40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2 577,29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3 266,46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3 817,41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3 946,82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4 342,22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3 985,69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4293,95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4 882,32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«Волгоградэнерго»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5 287,10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7 327,37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8 141,38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8 181,15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8 331,39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9 187,58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347,22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10039,03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10 145,14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«Калмэнерго»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4" marR="9525" marT="9524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802,34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972,96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«Ростовэнерго»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4" marR="9525" marT="9524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9 367,30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10 205,91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11 194,68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12 123,95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13 394,99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14 636,45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15889,16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16 648,20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72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«МРСК  Юга»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4" marR="9525" marT="9524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14 423,70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19 722,16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22 110,78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23 819,50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24 999,21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27 675,82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28 771,7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096,91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32 648,62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14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Котловой тариф на передачу э/э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(коп./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кВт.ч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4" marR="9525" marT="9524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46,14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59,32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89,91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90,70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101,15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109,62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119,41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125,68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5882" y="3900069"/>
            <a:ext cx="4656137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Котловой полезный отпуск  2009 – 2016,  </a:t>
            </a:r>
            <a:r>
              <a:rPr lang="ru-RU" sz="1400" b="1" kern="0" dirty="0" err="1">
                <a:solidFill>
                  <a:prstClr val="black"/>
                </a:solidFill>
                <a:latin typeface="Arial"/>
                <a:cs typeface="Arial"/>
              </a:rPr>
              <a:t>млн.кВтч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02469"/>
              </p:ext>
            </p:extLst>
          </p:nvPr>
        </p:nvGraphicFramePr>
        <p:xfrm>
          <a:off x="555882" y="4312978"/>
          <a:ext cx="8208962" cy="1608138"/>
        </p:xfrm>
        <a:graphic>
          <a:graphicData uri="http://schemas.openxmlformats.org/drawingml/2006/table">
            <a:tbl>
              <a:tblPr/>
              <a:tblGrid>
                <a:gridCol w="1575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2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6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3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3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25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25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36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филиала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Утверждено 2008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2009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«Астраханьэнерго»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3 152,54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3 304,17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3 178,60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3 342,96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3 432,92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2 881,27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«Волгоградэнерго»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15 050,92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15 656,00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10 306,02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10 886,65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10 886,20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10 714,74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10 408,25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10 078,76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10 008,84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«Калмэнерго»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7" marR="9525" marT="952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384,94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437,55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421,78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«Ростовэнерго»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7" marR="9525" marT="95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13 636,00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13 889,20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12 831,88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12 043,15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12 959,20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12 775,74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12 708,32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12 665,99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26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«МРСК  Юга»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7" marR="9525" marT="95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31 258,06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33 248,96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26 833,69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26 493,34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27 561,16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27 360,94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26 246,56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26 041,69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25 977,88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6375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39309" y="261912"/>
            <a:ext cx="600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Характеристика активов (сведения о ПС и ЛЭП) ПАО «МРСК Юга» на 31.12.2016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249112"/>
              </p:ext>
            </p:extLst>
          </p:nvPr>
        </p:nvGraphicFramePr>
        <p:xfrm>
          <a:off x="170657" y="1189608"/>
          <a:ext cx="8802686" cy="4740274"/>
        </p:xfrm>
        <a:graphic>
          <a:graphicData uri="http://schemas.openxmlformats.org/drawingml/2006/table">
            <a:tbl>
              <a:tblPr/>
              <a:tblGrid>
                <a:gridCol w="1379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5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7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6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«Астраханьэнерго»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«Волгоградэнерго»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«Калмэнерго»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«Ростовэнерго»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55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ПС 35-220 кВ,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1 218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395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568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18 724,5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2 161,7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6 597,8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1 258,6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8 706,4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8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ПС 220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6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14 932,6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5 684,3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6 789,9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ВЛ, всего</a:t>
                      </a:r>
                    </a:p>
                  </a:txBody>
                  <a:tcPr marL="9525" marR="9525" marT="9526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155 888,9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19 472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44 612,6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20 233,1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71 571,2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35-220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27 745,7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4 304,7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11 575,9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т.ч. ВЛ 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386,2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245,2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110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15 801,7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5 919,2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557,8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0,38-10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128 143,2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16 449,9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35 769,6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59 995,3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ВЛ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75 817,5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21 958,8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52 325,7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6 126,2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13 810,8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28 780,7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2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КЛ,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2 438,2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1 313,6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433,1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192,1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499,4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6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КЛ 110-35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 10-0,38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1 308,75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02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ТП , РП 6,10/0,38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30 666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3 702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9 964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3 492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13 508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5 221,8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961,1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1 866,64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409,88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1 984,1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29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11450" y="227117"/>
            <a:ext cx="632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857" y="827449"/>
            <a:ext cx="8856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электроэнергии) по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2016 г.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931"/>
          <p:cNvGraphicFramePr>
            <a:graphicFrameLocks/>
          </p:cNvGraphicFramePr>
          <p:nvPr/>
        </p:nvGraphicFramePr>
        <p:xfrm>
          <a:off x="250825" y="2349500"/>
          <a:ext cx="4105275" cy="2727325"/>
        </p:xfrm>
        <a:graphic>
          <a:graphicData uri="http://schemas.openxmlformats.org/drawingml/2006/table">
            <a:tbl>
              <a:tblPr/>
              <a:tblGrid>
                <a:gridCol w="1152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4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4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 в 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отпуск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кВтч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3 511,07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2 735,30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775,77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3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10 413,24</a:t>
                      </a:r>
                    </a:p>
                  </a:txBody>
                  <a:tcPr marL="45728" marR="4572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9 649,16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764,08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95,72</a:t>
                      </a:r>
                    </a:p>
                  </a:txBody>
                  <a:tcPr marL="45728" marR="4572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14 516,89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1 279,83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ПАО «МРСК Юга»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28 971,60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26 056,21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2 915,39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10,06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Group 928"/>
          <p:cNvGraphicFramePr>
            <a:graphicFrameLocks/>
          </p:cNvGraphicFramePr>
          <p:nvPr/>
        </p:nvGraphicFramePr>
        <p:xfrm>
          <a:off x="4427538" y="1525588"/>
          <a:ext cx="4608512" cy="4586289"/>
        </p:xfrm>
        <a:graphic>
          <a:graphicData uri="http://schemas.openxmlformats.org/drawingml/2006/table">
            <a:tbl>
              <a:tblPr/>
              <a:tblGrid>
                <a:gridCol w="334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61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оказанных услуг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Юга», 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26 141,12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25 337,02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7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2 936,22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10 082,03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12 990,48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ПАО «МРСК Юга»,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(без НДС)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31 016,61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30 768,28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7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4 891,72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4 566,76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-6,64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9 793,35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9 686,39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-1,09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15 434,74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15 600,97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300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47940" y="251322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8097" y="109220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Планируемый объем инвестиций ПАО «МРСК Юга» составляет: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02441"/>
              </p:ext>
            </p:extLst>
          </p:nvPr>
        </p:nvGraphicFramePr>
        <p:xfrm>
          <a:off x="539750" y="2024063"/>
          <a:ext cx="8029576" cy="3276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филиала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ПАО </a:t>
                      </a:r>
                      <a:r>
                        <a:rPr lang="ru-RU" sz="1100" u="none" strike="noStrike" dirty="0">
                          <a:effectLst/>
                        </a:rPr>
                        <a:t>«МРСК Юга»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Проект </a:t>
                      </a:r>
                      <a:r>
                        <a:rPr lang="ru-RU" sz="1100" u="none" strike="noStrike" dirty="0" smtClean="0">
                          <a:effectLst/>
                        </a:rPr>
                        <a:t>скорректированной </a:t>
                      </a:r>
                      <a:r>
                        <a:rPr lang="ru-RU" sz="1100" u="none" strike="noStrike" dirty="0">
                          <a:effectLst/>
                        </a:rPr>
                        <a:t>ИПР на 2016-2022 гг.,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направленный </a:t>
                      </a:r>
                      <a:r>
                        <a:rPr lang="ru-RU" sz="1100" u="none" strike="noStrike" dirty="0">
                          <a:effectLst/>
                        </a:rPr>
                        <a:t>на утверждение в Минэнерго РФ, </a:t>
                      </a:r>
                      <a:r>
                        <a:rPr lang="ru-RU" sz="1100" u="none" strike="noStrike" dirty="0" err="1">
                          <a:effectLst/>
                        </a:rPr>
                        <a:t>млн.руб</a:t>
                      </a:r>
                      <a:r>
                        <a:rPr lang="ru-RU" sz="1100" u="none" strike="noStrike" dirty="0">
                          <a:effectLst/>
                        </a:rPr>
                        <a:t>. без НДС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2016-2022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«Астраханьэнерго»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453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357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330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303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303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885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1 239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3 870   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«Волгоградэнерго»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377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632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331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142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166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157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207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2 011   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«Калмэнерго»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637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57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58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902   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«Ростовэнерго»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518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2 354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617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739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764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797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818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6 607   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3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Итого по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ПАО </a:t>
                      </a:r>
                      <a:r>
                        <a:rPr lang="ru-RU" sz="1100" u="none" strike="noStrike" dirty="0">
                          <a:effectLst/>
                        </a:rPr>
                        <a:t>«МРСК Юга»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1 985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3 400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1 336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1 221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1 270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1 877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2 302   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13 390   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404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75586" y="260648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908843" y="1036256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Сведения об инвестиционных проектах: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69034"/>
              </p:ext>
            </p:extLst>
          </p:nvPr>
        </p:nvGraphicFramePr>
        <p:xfrm>
          <a:off x="395288" y="1722438"/>
          <a:ext cx="8443910" cy="4298948"/>
        </p:xfrm>
        <a:graphic>
          <a:graphicData uri="http://schemas.openxmlformats.org/drawingml/2006/table">
            <a:tbl>
              <a:tblPr/>
              <a:tblGrid>
                <a:gridCol w="191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0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62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62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40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40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03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4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03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318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филиала ПАО «МРСК Юга»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2016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2016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кап. Вложений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ПАО «МРСК Юга»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980.728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138.696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1 063.861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«Калмэнерго»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761.044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770.714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Исполнительный аппарат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312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714973" y="394734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76084"/>
              </p:ext>
            </p:extLst>
          </p:nvPr>
        </p:nvGraphicFramePr>
        <p:xfrm>
          <a:off x="539552" y="1124744"/>
          <a:ext cx="8229600" cy="4608510"/>
        </p:xfrm>
        <a:graphic>
          <a:graphicData uri="http://schemas.openxmlformats.org/drawingml/2006/table">
            <a:tbl>
              <a:tblPr/>
              <a:tblGrid>
                <a:gridCol w="863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6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404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1" marR="5591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Инвестиционный проект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в 2016 году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ПАО "МРСК Юга"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138.696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063.861   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30.754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131.018   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 ПС 110/35/6 Лесная-Новая с заменой трансформатора ТМ-630/6/0,23 ДК-4-6 со схемой соединений Y/Y-0 на трансформатор ТМ-630/6/0,23 со схемой соединений Y/∆-11, Реконструкция 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Трусовская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ТДК-1-6, ТДК-2-6 - трансформаторов  со схемой соединений Y/Y-0 на трансформаторы со схемой соединений Y/∆-11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Вольное с заменой трансформатора ТМ-63/10 ТСН-2-10 со схемой соединения Y/Y-0 на трансформатор ТМГ-25/10У1  со схемой соединений Y/Zн-11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трансформаторных подстанций 10-6/0,4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с заменой силовых трансформаторов 6/10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районов электрических сетей филиала ПАО «МРСК Юга»-«Астраханьэнерго» (ТП-796 ф.13 ПС Первомайская, ТП-885 ф.40 ПС Резиновая, ТП-30 ф.624 ПС Городская, ТП-348 ф.416 ПС Лесная-Новая, КТП-208 ф.3 ПС Оранжерейная, ЗТП-88 ВЛ-1 РП Сельхозтехника, ТП-355 ф.33 ПС Окрасочная, ТП-263 ф.16 ПС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Трусовская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ЛЭП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ВЛ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«Рассвет-Резиновая с отпайкой на ПС Стройиндустрия» (№121) и от ВЛ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«Рассвет-Лесная с отпайками» (№122) для электроснабжения проектируемой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11.730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2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двух пунктов секционирования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(линейные ячейки) на разных секциях шин с вакуумными выключателями в ЗРУ-10 на ПС 110-10/6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Южная (Электроснабжение производственной базы по ул. 3-я Рыбацкая, д. 41, г. Астрахань)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4.206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2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2КТП-10/0,4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строительство двух КЛ-10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 114, 121 ПС 110/10-6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Городская для электроснабжения двух многоквартирных жилых домов по ул. С. Перовская/ ул. Магнитогорская и по ул. Вагнера, Кировский р-н, г. Астрахань.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4.644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пункта секционирования в РУ-6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ТП 275, ф.18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Прогресс для электроснабжения нежилого здания по ул. Латышева, д. 8 «А», Ленинский район, г. Астрахань.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0.296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ВЛИ-0,38кВ от  ближайших опор ВЛИ-0,4кВ КТП-579/400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 и КТП 580/250кВА ф. 7 ПС Красный Яр для электроснабжения 94 земельных участков расположенных в с. Маячное, Красноярский район, Астраханская  область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КТП-6/0,4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садовых участков с/т «Здоровье», Советского района, г. Астрахани</a:t>
                      </a:r>
                    </a:p>
                  </a:txBody>
                  <a:tcPr marL="15095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2.789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5359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45571" y="225404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7105"/>
              </p:ext>
            </p:extLst>
          </p:nvPr>
        </p:nvGraphicFramePr>
        <p:xfrm>
          <a:off x="386467" y="980728"/>
          <a:ext cx="8515349" cy="4679955"/>
        </p:xfrm>
        <a:graphic>
          <a:graphicData uri="http://schemas.openxmlformats.org/drawingml/2006/table">
            <a:tbl>
              <a:tblPr/>
              <a:tblGrid>
                <a:gridCol w="896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1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КТП-6/0,4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 17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Октябрьская для электроснабжения больничного комплекса по ул. Чкалова, д. 80,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Трусовский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р-н, г. Астрахань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ЛЭП-6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2КТП-6/0,4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многоэтажного жилого дома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"Никитинский бугор-2", Кировский р-н, г. Астрахань.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КТП-6/0,4 кВ для электроснабжения коттеджного поселка, расположенного в 100 м юго-восточнее с. Началово, в 330 м от правого берега р. Прямая Болда, Приволжский р-н, Астраханская обл.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0.399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2КТП-6/0,4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(№ 1511) и строительство 2КЛ-6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ТП 509, ф. 20 Ш ГРУ-6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АГРЭС, ф. 17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Кировская для электроснабжения многоквартирного жилого дома севернее дома № 104 корп. 1 по ул. Маркина, (в створе улиц Маркина и 1-я Рыбинская), Ленинский район, г. Астрахань.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2КТП-6/0,4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строительство 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 105, 414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Трикотажная для электроснабжения 12-ти этажного жилого дома по ул. 2-я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Зеленгинская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/ул. 3-я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Зеленгинская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«Никитинский бугор-2», г. Астрахань.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КТП-10/0,4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(№ 1556), ф.4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ЦРП для электроснабжения группы индивидуальных жилых домов (13 штук.) по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Началовское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шоссе, Кировский район, г. Астрахань.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0.538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3.444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4.964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68.749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г.Знаменск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ТП №№8,9,39,41,40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с.Старокучергановка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Наримановского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 Астраханской области (от КТП-428,21,22,23 фидера 5 ПС Октябрьская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11.780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Вынос ВЛ-0.4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ТП 119 по ул. Фиолетова, Кировский район, город Астрахань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перехода КЛ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фидера № 10 ПС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Н.Комаровка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через р. Волга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БРТП (Перевод распределительных электрических сетей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г. Астрахани на напряжение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ПС Кировская (Юбилейная) ( 3 пусковой комплекс)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2.024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КТП – 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цеха по ремонту оборудования на территории производственной базы по ул. Шоссе Энергетиков, 1 (ориентировочная протяженность ЛЭП - 0.28 км; трансформаторная мощность - 0.4 МВА)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3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3.466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15.644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"Реконструкция ВЛ-110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№2, замена провода" производственного отделения "Правобережные электрические сети" (второй этап)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2.383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49934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53" marR="5553" marT="5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622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22954" y="314431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10780"/>
              </p:ext>
            </p:extLst>
          </p:nvPr>
        </p:nvGraphicFramePr>
        <p:xfrm>
          <a:off x="277812" y="1052736"/>
          <a:ext cx="8588375" cy="4608510"/>
        </p:xfrm>
        <a:graphic>
          <a:graphicData uri="http://schemas.openxmlformats.org/drawingml/2006/table">
            <a:tbl>
              <a:tblPr/>
              <a:tblGrid>
                <a:gridCol w="903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3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8.905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Вынос участков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№2, №3, №5, №22, №23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Котлубань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Городищенского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из зоны строительства автомобильной дороги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2.179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существующей ВЛ-0,23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1 ТП-1820/250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16 ПС 110/10 для технологического присоединения ВРУ-0,4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жилого дома, расположенного в Волгоградской области, Михайловский район, х.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Поддубный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Киевская, д.2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существующего участка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от ТП-1624/63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№8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Арчединская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для электроснабжения индивидуального жилого дома, расположенного в Волгоградской области, Михайловский район, х.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Демочкин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Ленина, д. 78, Михайловский РЭС (для технологического присоединения) (34-1-15-00205261)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ТП-6120/63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№104 ПС 110/6/6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«Заводская» с монтажом проводов в пролёте опор № 1-9 для электроснабжения ВРУ-0,4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жилого дома, расположенного в Волгоградской области,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Фроловский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х. Терновка, д. 298,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Фроловский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РЭС» (34-1-15-00240703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0.266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существующего участка 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(от оп. №35 до оп. №72) от ТП №1524/250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«Раковская», расположенной в Волгоградской области, Михайловский район, с.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Староселье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Михайловский РЭС (для технологического присоединения)» (34-1-15-00193861)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существующего участка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от ТП-1822/160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Отрадненская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для электроснабжения стройплощадки жилого дома, расположенного в Волгоградской области, Михайловский район, п. Отрадное, ул. Российская, д.36, Михайловский РЭС (для технологического присоединения)» (34-1-15-00217729)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0.239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«Монтаж провода на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в пролете опор №4-3 – 4-6 ТП-937 по РП-1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Ильевка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для электроснабжения строительной площадки жилого дома, расположенной в Волгоградской области, Калачевский район, х. Камыши, ул. Донская, д. 53, Калачевский РЭС» (34-1-15-00198631)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 -520/63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«Луговая», расположенного Волгоградской области, Быковский район, с. Луговая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Пролейка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Волжский РЭС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ТП-119/60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№6 ПС "Суходол"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п.Кочетки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ТП-325/63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ПС "Чайка"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п.Третий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Решающий</a:t>
                      </a: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ТП-541/63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№6 ПС "Суходол"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п.Первомайский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63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6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51220" y="331491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44188"/>
              </p:ext>
            </p:extLst>
          </p:nvPr>
        </p:nvGraphicFramePr>
        <p:xfrm>
          <a:off x="269578" y="836712"/>
          <a:ext cx="8640762" cy="4752974"/>
        </p:xfrm>
        <a:graphic>
          <a:graphicData uri="http://schemas.openxmlformats.org/drawingml/2006/table">
            <a:tbl>
              <a:tblPr/>
              <a:tblGrid>
                <a:gridCol w="909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ТП-31/100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(перенос в центр нагрузок)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№7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«Старая Полтавка» для электроснабжения строящихся жилых домов, расположенных в Волгоградской области,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Старополтавский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с. Верхний Еруслан,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Старополтавский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(для технологического присоединения)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«Замена силового трансформатора в ТП-109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№17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«Новостройка», расположенного в Волгоградской области, Николаевский район, с.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Бережновка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отделение №3, Николаевский РЭС (для технологического присоединения)» (34-2-15-00206323)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ТП-1652/63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24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Молзавод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расположенного в Волгоградской области, г. Волгоград, ул. Красивая, Городской РЭС (для технологического присоединения)» (34-1-15-00219467)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ТП-2060/100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№4 ПС 110/6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«Яблочная», расположенного в Волгоградской области, г. Волгоград, ул. Благовещенская, Городской РЭС (для технологического присоединения)» (34-1-15-00198079)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ТП-4572/25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№21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«М. Горького», расположенного в Волгоградской области, г. Волгоград, ул. Херсонская, Городской РЭС (для технологического присоединения)» (34-2-15-00193985, 34-1-15-00197545, 34-1-15-00227915, 34-1-15-00227731)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ТП-4558/25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№46 ПС 220/110/10/6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«Садовая», расположенного в Волгоградской области, г. Волгоград, ул. Любимая, Городской РЭС (для технологического присоединения)» (34-1-15-00202907)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ТП-1343/40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№21-2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Себряковская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расположенного в Волгоградской области, Михайловский район, г. Михайловка, Михайловский РЭС (для технологического присоединения) (34-1-15-00201559)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КТП №822/25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№16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«Ахтуба», расположенной в Волгоградской области,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р.п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Средняя Ахтуба,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(для технологического присоединения) (34-2-15-00199259, 34-2-15-00199239)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ТП-2626/40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№24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Молзавод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расположенного в Волгоградской области, г. Волгоград, СНТ «Металлург», Городской РЭС (для технологического присоединения)» (34-1-15-00197769)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КТП №775/250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№16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«Мачеха», расположенного в Волгоградской области,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Киквидзенский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с. Мачеха,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Киквидзенский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(для технологического присоединения)» (34206-14-00169351-1).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КТП №560/400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расположенного в Волгоградской области,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 х.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Закутский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(для технологического присоединения потребителя)»</a:t>
                      </a:r>
                    </a:p>
                  </a:txBody>
                  <a:tcPr marL="150948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661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28331"/>
              </p:ext>
            </p:extLst>
          </p:nvPr>
        </p:nvGraphicFramePr>
        <p:xfrm>
          <a:off x="539750" y="1196975"/>
          <a:ext cx="8062913" cy="4911724"/>
        </p:xfrm>
        <a:graphic>
          <a:graphicData uri="http://schemas.openxmlformats.org/drawingml/2006/table">
            <a:tbl>
              <a:tblPr/>
              <a:tblGrid>
                <a:gridCol w="813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9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2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04.04.2016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Два подразделения ПАО «МРСК Юга» стали лучшими среди ДЗО компании «Россети»</a:t>
                      </a:r>
                    </a:p>
                    <a:p>
                      <a:pPr algn="just"/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Два подразделения ПАО «МРСК Юга» - департамент корпоративных и технологических автоматизированных систем управления и департамент безопасности – одержали победу в конкурсе лучших структурных подразделений ПАО «Россети» по итогам 2015 года. Победители получили награды сегодня в рамках празднования Дня компании «Россети».</a:t>
                      </a:r>
                    </a:p>
                    <a:p>
                      <a:pPr algn="l"/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11.04.2016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МРСК Юга присоединила к электрическим сетям первый объект в рамках программы «Жилье для российской семьи»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Благодаря технологическому присоединению к электрическим сетям МРСК Юга (входит в группу компаний «Россети») объекта строительства на общую мощность 4,4 МВт, введено 14 тысяч кв. метров жилья экономического класса в Волгоградской области. Для компании это первое </a:t>
                      </a:r>
                      <a:r>
                        <a:rPr lang="ru-RU" sz="900" b="1" dirty="0" err="1" smtClean="0">
                          <a:effectLst/>
                        </a:rPr>
                        <a:t>техприсоединение</a:t>
                      </a:r>
                      <a:r>
                        <a:rPr lang="ru-RU" sz="900" b="1" dirty="0" smtClean="0">
                          <a:effectLst/>
                        </a:rPr>
                        <a:t> в рамках федеральной программы «Жилье для российской семьи». Стоимость технологического присоединения составила 2,07 млн рублей. </a:t>
                      </a: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4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02.06.2016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Потребители Ростовской области смогут получать бесплатные уведомления об отключениях электроэнергии от МРСК Юга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algn="just"/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900" b="1" dirty="0" smtClean="0">
                          <a:effectLst/>
                        </a:rPr>
                        <a:t>В мае текущего года ростовский филиал ПАО «МРСК Юга» (входит в группу компаний «Россети») запустил новый бесплатный сервис для клиентов. Услуга обеспечивает потребителю возможность оперативно получать информацию об отключениях электроснабжения и его возобновлении по электронной почте. При оформлении подписки потребитель может выбрать любой интересующий его населенный пункт донского региона.</a:t>
                      </a: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03.08.2016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Энергетики астраханского филиала ПАО «МРСК Юга» открыли обновленный центр обслуживания клиентов </a:t>
                      </a:r>
                    </a:p>
                    <a:p>
                      <a:pPr algn="just"/>
                      <a:r>
                        <a:rPr lang="ru-RU" sz="1000" b="1" dirty="0" smtClean="0">
                          <a:effectLst/>
                        </a:rPr>
                        <a:t>Сегодня в астраханском филиале ПАО «МРСК Юга» (входит в группу компаний «Россети») первых посетителей принял обновленный центр обслуживания потребителей (ЦОП), в котором представлен широкий спектр услуг – от консультаций и поверки приборов учета до технологического присоединения к электрической сети.</a:t>
                      </a:r>
                    </a:p>
                    <a:p>
                      <a:pPr algn="l"/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05.08.2016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 рамках объявленного в ПАО «Россети» Года инженера 4-5 августа 2016 года в Ростове-на-Дону прошло производственное совещание главных инженеров дочерних компаний ПАО «Россети»</a:t>
                      </a:r>
                    </a:p>
                    <a:p>
                      <a:pPr algn="just"/>
                      <a:r>
                        <a:rPr lang="ru-RU" sz="1000" b="1" dirty="0" smtClean="0">
                          <a:effectLst/>
                        </a:rPr>
                        <a:t>В рамках объявленного в ПАО «Россети» Года инженера 4-5 августа 2016 года в Ростове-на-Дону прошло производственное совещание главных инженеров дочерних компаний ПАО «Россети» под руководством заместителя генерального директора – главного инженера ПАО «Россети» Александра </a:t>
                      </a:r>
                      <a:r>
                        <a:rPr lang="ru-RU" sz="1000" b="1" dirty="0" err="1" smtClean="0">
                          <a:effectLst/>
                        </a:rPr>
                        <a:t>Фаустова</a:t>
                      </a:r>
                      <a:r>
                        <a:rPr lang="ru-RU" sz="1000" b="1" dirty="0" smtClean="0">
                          <a:effectLst/>
                        </a:rPr>
                        <a:t> по подготовке электросетевого комплекса к работе в осенне-зимний период 2016-2017 годов.</a:t>
                      </a:r>
                    </a:p>
                    <a:p>
                      <a:endParaRPr lang="ru-RU" sz="900" b="1" dirty="0" smtClean="0">
                        <a:effectLst/>
                      </a:endParaRPr>
                    </a:p>
                    <a:p>
                      <a:pPr algn="l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0" marR="685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9362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77759" y="3699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29543"/>
              </p:ext>
            </p:extLst>
          </p:nvPr>
        </p:nvGraphicFramePr>
        <p:xfrm>
          <a:off x="179388" y="1052736"/>
          <a:ext cx="8785224" cy="4752977"/>
        </p:xfrm>
        <a:graphic>
          <a:graphicData uri="http://schemas.openxmlformats.org/drawingml/2006/table">
            <a:tbl>
              <a:tblPr/>
              <a:tblGrid>
                <a:gridCol w="92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8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91.044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770.714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ячейки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"Троицкая"(квартал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Огнеборцев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3.426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-во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проектируемого КТП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проектиремая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кВТроицкая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(квартал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Огнеборцев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3.452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1.688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3.797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в п.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Тугтун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провода ВЛ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СИП (ориентировочная протяженность ЛЭП - 1.81 км)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1.809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распределительных сетей в п.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Кетченеры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провода ВЛ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СИП (ориентировочная протяженность ЛЭП - 16.36 км)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3.129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ТП №7/400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"Ульяновка" от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Яшалтинская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с заменой голого провода на СИП (ориентировочная протяженность ЛЭП - 3.16 км)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фидер 1,2,3 от ТП 4/160кВА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Красномихайловская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от ПС35/10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Красномихайловская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 с заменой голого провода на СИП (ориентировочная протяженность ЛЭП - 2.07 км)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2.296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КТП -№ 86 100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10/0,4кВ по  ВЛ-10  №10 от  ПС  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М.Дербеты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на КТП (шкафного типа) 10/0,4кВ и трансформатором ТМГ-25-10/0,4кВ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КТП№18 100кВА 10/0,4кВ по ВЛ-10Гагарина от ПС 110/35/10 Комсомольская с заменой на КТП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шкафн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типа) 10/0,4кВ и трансформатором ТМГ-25-10/0,4кВ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КТП№18 160кВА 10/0,4кВ  по ВЛ-10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Цуба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от ПС110/35/10 Комсомольская  с заменой на КТП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шкафн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типа) 10/0,4кВ и трансформатором ТМГ-25-10/0,4кВ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КТП№2 100кВА 10/0,4кВ по ВЛ-10 «Связь с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Сарул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от ПС 110/10 Адык с заменой на КТП (столб типа) 10/0,4кВ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-м ТМГ-25-10/0,4кВ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электросетевого имущества ОАО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  (ориентировочная протяженность ЛЭП - 749.39 км; трансформаторная мощность - 88.06 МВА)</a:t>
                      </a:r>
                    </a:p>
                  </a:txBody>
                  <a:tcPr marL="15095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88.063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749.393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860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77759" y="342814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62175"/>
              </p:ext>
            </p:extLst>
          </p:nvPr>
        </p:nvGraphicFramePr>
        <p:xfrm>
          <a:off x="267990" y="908720"/>
          <a:ext cx="8642350" cy="4843463"/>
        </p:xfrm>
        <a:graphic>
          <a:graphicData uri="http://schemas.openxmlformats.org/drawingml/2006/table">
            <a:tbl>
              <a:tblPr/>
              <a:tblGrid>
                <a:gridCol w="909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2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11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13.432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146.486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ЛЭП Койсуг-Р31-Р16-ПП2-Р22 и ЛЭП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Р23-Р25-ПП2-Р22 с выносом участка ЛЭП на новую трассу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0.710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Техперевооружение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110/35/10кВ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ГОК"и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110/10кВ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Промзона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( установка преобразователей ПЦ6806-03М/42 – 2 шт.)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0.452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кольцующей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между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"Чалтырь" и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№2935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"Р-29" (СНТ "Салют")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2.363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кВ для электроснабжения ООО "ПитерГаз"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8.500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АС-15 и отпайки от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№1406 ПС 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АС-14 для электроснабжения ФГКУ «495 спасательный центр МЧС России»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0.548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 КЛ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системы аэропортового комплекса "Южный" и прилегающих населенных пунктов (водопроводные очистные сооружения с насосной станцией II подъема)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10.504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 КЛ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системы аэропортового комплекса "Южный" и прилегающих населенных пунктов (водопроводные очистные сооружения с насосной станцией II подъема) 2 этап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2.230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отпаечной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№ 12 ПС Чалтырь , 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отпаечной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6 ПС Чалтырь, строительство двух трансформаторной ТП 10/0,4 заявитель (ОАО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Ростовоблгаз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0.500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0.414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отпаечной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ВЛ-10кВ, установка КТП-10/0,4кВ для технологического присоединения МБОУ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Кулешовская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СОШ № 17  с. Кулешовка Азовский район  Ростовской области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0.400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0.143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804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АС-8 для электроснабжения 2-х 3-х этажных жилых домов ООО «ДМС» по ул. Кипарисовая, д. 8 в п. Российский,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района, РО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0.770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0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ПС Чалтырь отпайки на ТП №1/53А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с.Крым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ул.11-я Линия,2б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Андонян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С.О.)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0.100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отпаечной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ВЛ-10кВ, установка КТП-10/0,4кВ, строительство ВЛ-0,4кВ для технологического присоединения МБДОУ «ЦРР» - детский сад № 51 «Родничок» с.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Кагальник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Азовский район  Ростовской области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0.250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0.005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ВЛ-10кВ с установкой ТП 10/0,4кВ для подключения картинной галереи х.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Пухляковский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ул. Центральная 116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Раздорский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этнографический музей заповедник)</a:t>
                      </a: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0.400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0.110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участка ВЛ-10кВ для подключения магазина заявителя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Кондаковой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И.Ф., с. Кулешовка, Азовский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район,РО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0.012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4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отпаечной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линии для электроснабжения домов малоэтажной жилой застройки в сл. Родионово-Несветайская ул. 30 лет Победы 18А,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Родионово-Несветайского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района,РО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7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0.080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366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64044" y="309583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72330"/>
              </p:ext>
            </p:extLst>
          </p:nvPr>
        </p:nvGraphicFramePr>
        <p:xfrm>
          <a:off x="277813" y="908720"/>
          <a:ext cx="8588374" cy="4784726"/>
        </p:xfrm>
        <a:graphic>
          <a:graphicData uri="http://schemas.openxmlformats.org/drawingml/2006/table">
            <a:tbl>
              <a:tblPr/>
              <a:tblGrid>
                <a:gridCol w="903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3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административно-офисного здания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п.Новосветловский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ул.Южная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Октябрьского р-на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Рост.области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0.472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отпаечной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линии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 электроснабжения ООО «МАК-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Лоджистик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Красносулинском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районе, в 1 км по направлению на запад от х. Пушкин»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1.643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нового участка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установкой КТП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энергоснабжения производственной базы (свинарник-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откормочник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1000 голов, свинарник-маточник на 300 поросят, комбинированное овощехранилище на 250 т., колбасный цех, кормоцех производства 28 т/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подсобное помещение для хранения кормов (ангар) ), по адресу: Российская Федерация, Ростовская область,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Сальский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 в кадастровом квартале 61:57:0010909:10, с условным центром в 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г.Сальск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900м северного направления 0+1500 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Новоегорлыкского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шоссе, Заявитель ООО «Заречное-900"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  ВЛ-10кВ   до   границы   земельного участка   г. Шахты ул. Петровского, 62 г (ООО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Экострой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-Дон")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0.344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1.588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4.978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объектов для обеспечения подачи газа в газопровод «Южный поток», 346 км в Октябрьском районе РО».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1.066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ВЛ-6кВ для электроснабжения линии наружного освещения транспортной развязки а/д "Южный обход г. Красный Сулин" а/д "Южный обход г. Красный Сулин" ИН 60 ОП РЗ 60К-175 г. Красный Сулин,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Красносулинского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района,РО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5.122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ВЛ-10кВ от ВЛ-10кВ №5 ПС 110/10кВ «Самбек» до границ земельного участка заявителя. (ООО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ДонСтрой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»)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БТ-4 до ТП 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ООО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АкваИнвест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-Проект" в г. Батайске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0.794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КЛ- 6кВ  от  вновь установленной линейной ячейки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А-4 для подключения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ООО «Уют» Азовский район Ростовская область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4.198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ТП-6/0,4кВ и ВЛ-6кВ до границы земельного участка ст.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Бессергеневская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Шоссейная, д.1-в (ООО "СПК Юг")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Техперевооружение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участка ВЛ-0,4кВ от опоры №1/4 до опоры 1/6 ВЛ-0,4кВ №2 КТП 1595/100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ВЛ-10кВ №7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Крутовская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и строительство новой ВЛ-0,4кВ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Стифеева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А.В.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подвесом двух фазных проводов от опоры №8 до опоры №1/3 ВЛ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КТП-8490/250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ВЛ-6кВ №5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Ли.Е.А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ст. Романовская, Садовая, 45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0.134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6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подвес2-х фазных проводов от опоры № 4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 1329/160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№7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Крутовская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присоединения жилого дома Бобровой Е.Г.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х.Крутой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ул.Профсоюзная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д.32-а.</a:t>
                      </a:r>
                    </a:p>
                  </a:txBody>
                  <a:tcPr marL="150136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0.233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0" marR="5560" marT="5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2820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77759" y="365868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99958"/>
              </p:ext>
            </p:extLst>
          </p:nvPr>
        </p:nvGraphicFramePr>
        <p:xfrm>
          <a:off x="196553" y="908720"/>
          <a:ext cx="8713787" cy="4857748"/>
        </p:xfrm>
        <a:graphic>
          <a:graphicData uri="http://schemas.openxmlformats.org/drawingml/2006/table">
            <a:tbl>
              <a:tblPr/>
              <a:tblGrid>
                <a:gridCol w="917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1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№7 до опоры №7/1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8490/250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"Романовская" для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присоедиенения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магазина смешанных товаров ООО "Сокол"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 участка ВЛ-0,4кВ с заменой опор №3/2, 3/3 и с заменой провода по ВЛ-0,4кВ на изолированный провод марки СИП 2 от опоры №3/2 до опоры № 3/4 ВЛ-0,4кВ №3 КТП-8483/100кВА по ВЛ-6кВ №5 ПС «Романовская» для присоединения  жилого дома Щербак Л.Б. 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№1 до опоры №1/7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 -8483/400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«Романовская» для присоединения жилого дома Малиновской Н.А 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0.190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КТП-8490/250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«Романовская» от опоры №4 до опоры №4/1двух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проводный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подвес провода А25, протяженностью 0,30 км  для присоединения жилого дома Аникина Л.К.» 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ВЛ-0,4кВ от опоры до опоры №2/14 до опоры 2/15 ВЛ-0,4кВ №3 КТП-8490/160 кВА по ВЛ-6кВ №5 ПС 35/6 кВ "Романовская" для присоединения жилого дома Гордиенко Г.В.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КТП-843/100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от опоры №1 до опоры №9 и строительство участка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№9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КТП-8483/100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для присоединения жилого дома Максименко Т.Н.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Тех. перев. ВЛ-0,4кВ от оп. №1/3 до оп. №1/8 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-во уч. ВЛ-0,4кВ №1 КТП 8483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«Романовская» для жилого дома Максименко Е.Л.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№3 от КТП-230 ВЛ-10кВ №441 ПС Р-4 для электроснабжения жилого дома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Рыльковой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Т.Ю. по пер. Персиковый, д.5, в п. Янтарный,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района, Ростовской области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№4 от КТП-120 ВЛ-10кВ №1212 для электроснабжения жилого дома Колесник Л.П. в п. Октябрьский,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района, Ростовской области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ВЛ-0,4кВ №1 КТП №400 с подвесом дополнительного провода для технологического присоединения строящегося жилого дома Тухачевской О.А. в х. Абрамовка, Каменского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района,Ростовской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области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подвесом трехфазного провода от опоры №5 до опоры №1/3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8595/100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«Романовская» для присоединения  офисного здания Пахомовой Т.И. по адресу: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Волгодонской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р-н, ст. Романовская, ул. 50 лет Победы, д. 43-а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подвесом трехфазного провода от опоры №5 до опоры 2/10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8487/250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для присоединения индивидуального жилого дома Березина М.С., по адресам: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Волгодонской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р-он ,ст. Романовская, ул. Почтовая, д. 79-а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№1 КТП №105 ВЛ-6кВ №807 для электроснабжения жилого дома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Стародубец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А.П.,в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х. Большой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Лог,ул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Ольховая,д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7,Аксайского района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марки А от опоры №15 до опоры №2/5 ВЛ-0,4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КТП-1396/100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 ПС 35/10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«ЖБИ» для присоединения  жилого дома Глебова А.Н</a:t>
                      </a:r>
                    </a:p>
                  </a:txBody>
                  <a:tcPr marL="137472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1" marR="5091" marT="50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5944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10130" y="293193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04044"/>
              </p:ext>
            </p:extLst>
          </p:nvPr>
        </p:nvGraphicFramePr>
        <p:xfrm>
          <a:off x="215106" y="980728"/>
          <a:ext cx="8713788" cy="4784726"/>
        </p:xfrm>
        <a:graphic>
          <a:graphicData uri="http://schemas.openxmlformats.org/drawingml/2006/table">
            <a:tbl>
              <a:tblPr/>
              <a:tblGrid>
                <a:gridCol w="917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1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ВЛ- 0,4кВ от КТП № 158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№1101 в с.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Кагальник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Замостье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62, Азовского района для заявителя Шакун И.А.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подключения жилого дома заявителя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Шаповаловой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К.Ю. ст. Кировская,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Кагальницкий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 РО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провода от КТП-1601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"ЖБИ" до опоры №19, по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подвес двухфазных проводов от опоры №19 до опоры №1/3 по ВЛ-0,4 №2 от КТП-1601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"ЖБИ" и техническим перевооружением КТП 1601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ПС ЖБИ с заменой КТП на более мощную,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Майструк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А.В.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0.418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№1 КТП-22 для электроснабжения ж/д по ул. Полевая,д.5, корп. Б. в ст.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Страрочеркасская,Аксайский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район,РО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ВЛ-0,4кВ с выносом из зоны застройки для создания технологической возможности подключения жилого дома заявителя Шкляревского А.В. с.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Займо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-Обрыв Азовского района Ростовской области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0.608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ВЛ-0,4кВ с подвесом трехфазного провода от опоры №18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-8386/100кВА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6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Потаповская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для присоединения  жилых домов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Немыкина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 А.,  Евтушенко А. И., Иванова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В.В.,Сафонова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М. П.,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Суховеевой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О. А. (ст.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Каргальская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Центральная д.23,37,  53, 65, 63, 67)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№4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КТП-8574/160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№14 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«Романовская» до опоры №3/18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№14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«Романовская» для присоединения  жилых домов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Беломестновой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А.К., Костина Ю.Н. и квартиры Катеринюк В.Г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0.287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с заменой опор №2/1, 2/2, 2/10, 2/11, 2/12 и с заменой провода по ВЛ-0,4кВ на изолированный провод марки СИП-2 от опоры №16 до опоры №2/12 ВЛ-0,4кВ №1 КТП-8386/100кВА по ВЛ-6кВ №6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Потаповская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Старушко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В.И. 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ст.Каргальская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ул.Набережная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29)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с монтажом дополнительного провода от опоры №8/1 до опоры №5/8 по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от КТП-10/0,4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№3445/100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№6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"Малая Лучка" для присоединения жилого дома Попова К.Н.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0.315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ВЛ-0,4кВ №1 от ТП-194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с подвесом дополнительных фазных проводов для осуществления технологического присоединения частного домовладения по адресу: Ростовская область,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район,п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Лиманный, ул. Сиреневая 5, заявитель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Лохова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Е.А.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ВЛ-0,4кВ с подвесом второго и третьего фазного провода от опоры №22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6102/160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№6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Мартыновская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для присоединения 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Багамаевой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З.М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№26 до опоры №40 с подвесом 2-х фазных проводов,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КТП-8148/100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110/35/10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Большовская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присоединения жилого дома Костик Н.А.</a:t>
                      </a:r>
                    </a:p>
                  </a:txBody>
                  <a:tcPr marL="150508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" marR="5575" marT="5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798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71398" y="314301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87665"/>
              </p:ext>
            </p:extLst>
          </p:nvPr>
        </p:nvGraphicFramePr>
        <p:xfrm>
          <a:off x="179387" y="980728"/>
          <a:ext cx="8785225" cy="4857748"/>
        </p:xfrm>
        <a:graphic>
          <a:graphicData uri="http://schemas.openxmlformats.org/drawingml/2006/table">
            <a:tbl>
              <a:tblPr/>
              <a:tblGrid>
                <a:gridCol w="924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5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№8 до опоры №1/1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КТП-8397/100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№11 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«Шлюзовая» для присоединения 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Крапивко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А.Я. 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ВЛ-0,4кВ №1 КТП №31 с подвесом дополнительного провода для ТП жилого дома Морозовой А.В. В ст.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Калитвенская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Каменского района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Техперевооружение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участка ВЛ-0,4кВ от опоры №1/3 до опоры 1/7 ВЛ-0,4кВ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 1396/100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ВЛ-10кВ №2 ПС "ЖБИ"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Такавенко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З.И.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кВ с подвесом трехфазного провода от опоры №26 до опоры № 30 ВЛ-0,4 кВ №1 ПС 35/10 кВ "Рябечевская" для присоединения жилого дома Польная Е.Н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0.134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№11 до опоры №19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 8064/100кВА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№4 ПС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Дубенцовская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Мунтьяновой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О.И.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Техничекое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перевоооружение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№1 до опоры №1/3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8377/250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Потаповская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присоединения жилого дома Андриевского В.П.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0.085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подвесом трехфазного провода от опоры №1/3 до опоры 3/6ВЛ-0,4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8441/160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"НС-15" для присоединения жилых домов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Меланичевой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В.В.,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Чернышова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В.А.. Сысоева А.М, по адресам: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Волгодонской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р-он , х. Калинин, пер. Южный, д 12, д 10, д 8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№2/11 до опоры №3/6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 8525/250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№12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"ВПТФ" для присоединения жилого дома Жеребятьева В.А 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0.232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КТП-8452/250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от опоры №2/4 до опоры №2/7 и строительство участка ВЛИ-0,4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№2/7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КТП-8452/250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для присоединения жилого дома Неговора А.В.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0.148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провода от опоры №8 до опоры №9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КТП-8404/100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№11 ПС "Шлюзовая" для присоединения жилого дома Ткаченко В.И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№18 до опоры №20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КТП-8485/160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"Романовская" для присоединения квартиры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Саянова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М.Ю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№3/16 до опоры №3/26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КТП-8452/250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с заменой опор 3/20, 3/21, 3/23 для присоединения объекта незавершенного строительства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Самбурской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К.В.  жилого дома  Фисенко О.В</a:t>
                      </a:r>
                    </a:p>
                  </a:txBody>
                  <a:tcPr marL="150498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0.294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7115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67810" y="359544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44232"/>
              </p:ext>
            </p:extLst>
          </p:nvPr>
        </p:nvGraphicFramePr>
        <p:xfrm>
          <a:off x="215106" y="980728"/>
          <a:ext cx="8713787" cy="4660898"/>
        </p:xfrm>
        <a:graphic>
          <a:graphicData uri="http://schemas.openxmlformats.org/drawingml/2006/table">
            <a:tbl>
              <a:tblPr/>
              <a:tblGrid>
                <a:gridCol w="91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1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3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№19 до опоры №25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КТП-8034/63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ПС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Рябичесвкая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Пыдык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А.Н.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0.222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 кВ с подвесом 1-го фазного провода от опоры №14 до опоры №21, а также 2-х фазных проводов от опоры №21 до опоры №24 по ВЛ-0,4 кВ №1 КТП 1364/160 кВА по ВЛ-10 кВ №4 ПС "ЖБИ" для присоединения жилого дома Белова Е.Н.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0.335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перев.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№14 до опоры №14А по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КТП-1468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№11 ПС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Камышевская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присоединения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Бодреева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И.Г.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0.026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ВЛ-0,4кВ с использованием самонесущего изолированного провода от опоры №1/1 до опоры №1/8 ВЛ-0,4кВ №1 КТП 8093/160 кВА по ВЛ-10кВ №5 ПС Донская для присоединения магазина смешанных товаров ИП Тарасова И.С.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0.200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ВЛ-0,4кВ №1 КТП-217 с подвесом двух проводов (3ф) для технологического присоединения жилого дома Плякина Н.П. в х. Скачки-Малюгин Морозовского района Ростовской области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0.198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КТП с трансформатором мощностью 160 кВА на КТП с трансформатором мощностью 250 кВА по ВЛ-6 кВ №5 ПС «НС-13» для присоединения  жилых домов Авакян А.Р., Шешукова М.Н.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0.250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4.034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69.529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от опоры №18 до опоры №28 по ВЛ-0,4кВ №2 КТП №235 по ВЛ-10кВ №2 ПС 35/10 "Шумилинская"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0.437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электрических сетей 0.4-10 кВ в х.М.Балабинка Семикаракорского района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0.320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7.481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объектов электросетевого комплекса в целях реализации проекта по титулу "ВЛ 500 кВ Ростовская АЭС Тихорецкая №2 с расширением ПС 500 кВ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4.425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Реконструкция ВЛ-0,4-10 кВ в х.Ленина Белокалитвинского района Ростовской области (КТП № 246) (3 этап)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0.250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4.339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ВЛИ -0.4 кВ по ул. Вишневая в х. Груцинов Каменского района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0.903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от КТП 10/0,4 кВ № 211 по ВЛ-10кВ № 1 ПС "Вешенская 1" с выносом КТП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0.250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5.049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3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ВЛИ-0,4 кВ от опоры №14 до опоры №15 ВЛИ-0,4 кВ №3 КТП-5033/250 кВА и участка ВЛИ-0,4 кВ от опоры №8 до опоры №9 ВЛИ-0,4 кВ №1 КТП-5027/160 кВА по ВЛ-10 кВ №12 ПС 35/10 кВ Кичкинская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0.055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ВЛ-0,4 кВ от опоры №8 до опоры №10 ВЛ-0,4 кВ №2 КТП-4050/63 кВА по ВЛ-10 кВ №18 ПС 110/35/10 кВ «Ремонтненская"</a:t>
                      </a:r>
                    </a:p>
                  </a:txBody>
                  <a:tcPr marL="150965" marR="5592" marT="559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0.060   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0057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795245" y="358059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33202"/>
              </p:ext>
            </p:extLst>
          </p:nvPr>
        </p:nvGraphicFramePr>
        <p:xfrm>
          <a:off x="179512" y="980728"/>
          <a:ext cx="8659812" cy="4679950"/>
        </p:xfrm>
        <a:graphic>
          <a:graphicData uri="http://schemas.openxmlformats.org/drawingml/2006/table">
            <a:tbl>
              <a:tblPr/>
              <a:tblGrid>
                <a:gridCol w="911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5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6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2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опоры №6 до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оопоры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№9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КТП-8485/100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для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присоедиенния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жилого дома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Ярулина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В.Н. 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ВЛ-0,4кВ от опоры №3/9 до опоры №3/11 ВЛ-0,4кВ №2 КТП-8453/250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ВЛ-6кВ №1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"Романовская" для присоединения жилого дома Ермолиной Е.Н.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0.031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Монтаж 2-х дополнительных проводов для технологического присоединения жилого дома Настоящего А.Н. в Каменском районе, х. Малая Каменка, северная сторона ул. Чапаева, д. 2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0.048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"Реконструкция трансформаторной подстанции 6(10)/0,4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трансформатора" (г. Таганрог, для ТП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Арустамов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Р.В.)( трансформаторная мощность - 0.63 МВА)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№31 по КЛ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№37 от РП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№5 по КЛ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№75/2 от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«Т-7»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9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КТП-6555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№6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Несмеяновская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с заменой 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присоединения здания школы Муниципального бюджетного общеобразовательного учреждения - средняя общеобразовательная школа №4 х.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Малоорловский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№24 по КВЛ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№80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«Т-8»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26 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41 ПС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Политодельская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7-6 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7 ПС Синявская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26  по КЛ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11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Т-5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8-11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8 ПС Синявская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79  по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4 ПС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Анастасиевская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заменой трансформатора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 КТП 10/0,4кВ ВЛ 10кВ №1 ПС «ЗСК» в х. Верхний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Пиховкин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Каменского района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Тех.перевооружение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ТП 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№135 по КЛ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№47 ПС 110/6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"Т-21"(ООО МЕМ-Строй)</a:t>
                      </a:r>
                    </a:p>
                  </a:txBody>
                  <a:tcPr marL="150953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225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500"/>
            <a:ext cx="7127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Казак Н.В. 8 (863) 307-09-14,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kazaknv@mrsk-yuga.ru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49657"/>
              </p:ext>
            </p:extLst>
          </p:nvPr>
        </p:nvGraphicFramePr>
        <p:xfrm>
          <a:off x="541338" y="1189038"/>
          <a:ext cx="8061325" cy="4654549"/>
        </p:xfrm>
        <a:graphic>
          <a:graphicData uri="http://schemas.openxmlformats.org/drawingml/2006/table">
            <a:tbl>
              <a:tblPr/>
              <a:tblGrid>
                <a:gridCol w="812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9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05.09.2016</a:t>
                      </a:r>
                      <a:br>
                        <a:rPr lang="ru-RU" sz="1000" dirty="0" smtClean="0">
                          <a:effectLst/>
                          <a:latin typeface="+mj-lt"/>
                        </a:rPr>
                      </a:br>
                      <a:endParaRPr lang="ru-RU" sz="1000" dirty="0" smtClean="0"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МРСК Юга стала активным участником Всероссийского фестиваля #</a:t>
                      </a:r>
                      <a:r>
                        <a:rPr lang="ru-RU" sz="1000" b="1" u="sng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ВместеЯрче</a:t>
                      </a: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 Ростове-на-Дону</a:t>
                      </a:r>
                    </a:p>
                    <a:p>
                      <a:pPr algn="just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Ростовский филиал ПАО «МРСК Юга» (входит в группу компаний «Россети») провел большой семейный праздник на городской набережной Ростова-на-Дону в рамках Всероссийского фестиваля #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ВместеЯрче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организованного по инициативе Министерства энергетики Российской Федерации и при поддержке ПАО «Российские сети».</a:t>
                      </a:r>
                    </a:p>
                    <a:p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16.09.2016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МРСК Юга обеспечила электроэнергией несколько проектов из «губернаторской сотни» в Ростовской области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ПАО «МРСК Юга» (входит в группу компаний «Россети») осуществило технологическое присоединение объекта из перечня «100 губернаторских инвестиционных проектов» - завода промышленных газов «Эйр Продактс» в Ростовской области, который открылся в сентябре. Энергокомпания обеспечила предприятию 8 МВт мощности.</a:t>
                      </a:r>
                    </a:p>
                    <a:p>
                      <a:pPr algn="just"/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2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18.10.2016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ПАО «МРСК Юга» и группа компаний «Таврида Электрик» подписали соглашение на форуме Rugrids-Electro-2016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 октября 2016 года заместитель генерального директора по техническим вопросам - главный инженер ПАО "МРСК Юга"(входит в группу компаний «Россети») Павел Гончаров и заместитель генерального директора АО «ГК «Таврида Электрик» Владислав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Воротницкий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подписали соглашение о сотрудничестве в области разработки, внедрения и реализации комплексных пилотных проектов интеллектуальных сетей (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Smart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Grid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) в распределительном сетевом комплексе МРСК Юга.</a:t>
                      </a:r>
                    </a:p>
                    <a:p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30.10.2016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МРСК Юга завершила работы по устройству свайного поля и кабельного этажа подстанции «Спортивная» для энергоснабжения стадиона «Ростов-Арена»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ПАО «МРСК Юга» завершило работы по устройству свайного поля и кабельного этажа строящейся подстанции 110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кВ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«Спортивная» мощностью 80 МВА, которая обеспечит электроэнергией новый стадион «Ростов-Арена» и левобережную часть города. В настоящее время ведутся работы по кладке стен первого этажа подстанции, осуществляется поставка силового оборудования.</a:t>
                      </a:r>
                    </a:p>
                    <a:p>
                      <a:endParaRPr lang="ru-RU" sz="900" b="1" dirty="0">
                        <a:effectLst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23.12.2016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Генеральный директор МРСК Юга Борис Эбзеев удостоен высокой государственной награды. </a:t>
                      </a:r>
                    </a:p>
                    <a:p>
                      <a:pPr algn="just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Борис Эбзеев награжден медалью ордена "За заслуги перед Отечеством" II степени за добросовестный труд, профессионализм и вклад в развитие энергетики Астраханской, Волгоградской, Ростовской областей и Республики Калмыкия. Высокую государственную награду генеральному директору МРСК Юга Б.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Эбзееву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вручил министр энергетики РФ Александр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Новак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22 декабря на торжественной церемонии в Москве.</a:t>
                      </a:r>
                    </a:p>
                    <a:p>
                      <a:pPr algn="l"/>
                      <a:endParaRPr lang="ru-RU" sz="900" b="1" dirty="0">
                        <a:effectLst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47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1857" y="980624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Уставный капитал ПАО «МРСК Юга» составляет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4 981 109 606,4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руб. и разделен на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49 811 096 064 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обыкновенных именных бездокументарных акций номинальной стоимостью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руб. 04.08.2016 Банком России зарегистрированы документы дополнительного выпуска акций Общества. В период с 10.08.2016 по 22.12.2016 Обществом дополнительно размещено 1 439 091 953 штуки акций.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7664" y="1960408"/>
            <a:ext cx="64547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Статистическая информация об акционерах ПАО «МРСК Юга» на 31.12.2016</a:t>
            </a:r>
          </a:p>
        </p:txBody>
      </p:sp>
      <p:graphicFrame>
        <p:nvGraphicFramePr>
          <p:cNvPr id="9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437379"/>
              </p:ext>
            </p:extLst>
          </p:nvPr>
        </p:nvGraphicFramePr>
        <p:xfrm>
          <a:off x="547390" y="2400442"/>
          <a:ext cx="8362950" cy="3073402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3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зарегистрированного лица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акционеров Общества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от размещенных акций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Физические лица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9145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1 448 097 035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2,83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 нерезиденты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10 511 352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Юридические лица</a:t>
                      </a:r>
                      <a:endParaRPr lang="ru-RU" sz="110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1 573 111 837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3,07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том числе нерезиденты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100" i="1" baseline="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679 891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Государство</a:t>
                      </a:r>
                      <a:endParaRPr lang="ru-RU" sz="110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70 456 639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Номинальные держатели</a:t>
                      </a:r>
                      <a:endParaRPr lang="ru-RU" sz="110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48 224 </a:t>
                      </a: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030 347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94,09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66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Счет неустановленных лиц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4 948 798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66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  <a:endParaRPr lang="ru-RU" sz="1100" dirty="0">
                        <a:solidFill>
                          <a:srgbClr val="66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51 250 188 017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СТРУКТУРА АКЦИОНЕРНОГО КАПИТАЛА</a:t>
            </a: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312328"/>
              </p:ext>
            </p:extLst>
          </p:nvPr>
        </p:nvGraphicFramePr>
        <p:xfrm>
          <a:off x="971600" y="926374"/>
          <a:ext cx="7589838" cy="510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иаграмма" r:id="rId6" imgW="7596274" imgH="5114987" progId="Excel.Chart.8">
                  <p:embed/>
                </p:oleObj>
              </mc:Choice>
              <mc:Fallback>
                <p:oleObj name="Диаграмма" r:id="rId6" imgW="7596274" imgH="51149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926374"/>
                        <a:ext cx="7589838" cy="510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7505" y="276504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9941" y="3401500"/>
            <a:ext cx="645636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Динамика цены 1 акции ПАО «МРСК Юга» за 2016 г. (по данным ЗАО «ФБ ММВБ»)</a:t>
            </a:r>
          </a:p>
        </p:txBody>
      </p:sp>
      <p:pic>
        <p:nvPicPr>
          <p:cNvPr id="10" name="Picture 18" descr="http://chart.rsf.ru/superchart/chart/?conf=me_ru&amp;w=690&amp;h=280&amp;referer=http://mrsk-yuga.ru/&amp;d1=2015-12-31&amp;d2=2017-01-01&amp;lastUpdated=2017-08-08%2012:03&amp;type=4&amp;series=MICEX.SOID,NASMP.SOID,micex,micexpwr&amp;main=MICEX.SOID&amp;target=chartingTool&amp;id=chart.Price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0" y="4161134"/>
            <a:ext cx="473868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3670" y="3618061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67196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954192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85" y="4225311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22835" y="3895454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22835" y="4187186"/>
            <a:ext cx="2582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Индекс ММВБ Энергетика </a:t>
            </a:r>
          </a:p>
        </p:txBody>
      </p:sp>
      <p:pic>
        <p:nvPicPr>
          <p:cNvPr id="18" name="Picture 20" descr="http://chart.rsf.ru/superchart/chart/?conf=me_ru&amp;w=690&amp;h=170&amp;referer=http://mrsk-yuga.ru/&amp;d1=2015-12-31&amp;d2=2017-01-01&amp;lastUpdated=2017-08-08%2012:03&amp;type=2&amp;series=MICEX.SOID&amp;main=MICEX.SOID&amp;target=chartingTool&amp;id=chart.Volume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66" y="4522164"/>
            <a:ext cx="38481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60753" y="820952"/>
            <a:ext cx="8709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Акции </a:t>
            </a:r>
            <a:r>
              <a:rPr lang="ru-RU" altLang="ru-RU" sz="1200" dirty="0"/>
              <a:t>ПАО «МРСК Юга» допущены к обращению на фондовых биржах  ОАО «РТС» и ПАО Московская биржа (дата начала обращения 03.07.2008).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До </a:t>
            </a:r>
            <a:r>
              <a:rPr lang="ru-RU" altLang="ru-RU" sz="1200" dirty="0"/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lang="ru-RU" altLang="ru-RU" sz="1200" dirty="0" err="1"/>
              <a:t>тикер</a:t>
            </a:r>
            <a:r>
              <a:rPr lang="ru-RU" altLang="ru-RU" sz="1200" dirty="0"/>
              <a:t> - MRKYG) и «RTS </a:t>
            </a:r>
            <a:r>
              <a:rPr lang="ru-RU" altLang="ru-RU" sz="1200" dirty="0" err="1"/>
              <a:t>Classica</a:t>
            </a:r>
            <a:r>
              <a:rPr lang="ru-RU" altLang="ru-RU" sz="1200" dirty="0"/>
              <a:t>» (</a:t>
            </a:r>
            <a:r>
              <a:rPr lang="ru-RU" altLang="ru-RU" sz="1200" dirty="0" err="1"/>
              <a:t>тикер</a:t>
            </a:r>
            <a:r>
              <a:rPr lang="ru-RU" altLang="ru-RU" sz="1200" dirty="0"/>
              <a:t> - MRKY). </a:t>
            </a:r>
            <a:endParaRPr lang="ru-RU" altLang="ru-RU" sz="1200" b="1" dirty="0"/>
          </a:p>
          <a:p>
            <a:pPr algn="just">
              <a:spcBef>
                <a:spcPct val="0"/>
              </a:spcBef>
              <a:buNone/>
            </a:pPr>
            <a:r>
              <a:rPr lang="ru-RU" altLang="ru-RU" sz="1200" dirty="0" smtClean="0"/>
              <a:t>    С 12.07.2010 </a:t>
            </a:r>
            <a:r>
              <a:rPr lang="ru-RU" altLang="ru-RU" sz="1200" dirty="0"/>
              <a:t>акции </a:t>
            </a:r>
            <a:r>
              <a:rPr lang="ru-RU" altLang="ru-RU" sz="1200" dirty="0" smtClean="0"/>
              <a:t>торгуются на </a:t>
            </a:r>
            <a:r>
              <a:rPr lang="ru-RU" altLang="ru-RU" sz="1200" dirty="0"/>
              <a:t>ПАО Московская </a:t>
            </a:r>
            <a:r>
              <a:rPr lang="ru-RU" altLang="ru-RU" sz="1200" dirty="0" smtClean="0"/>
              <a:t>биржа: с 12.07.2010 по 08.06.2013 - </a:t>
            </a:r>
            <a:r>
              <a:rPr lang="ru-RU" altLang="ru-RU" sz="1200" dirty="0"/>
              <a:t>в Котировальном списке «Б» (</a:t>
            </a:r>
            <a:r>
              <a:rPr lang="ru-RU" altLang="ru-RU" sz="1200" dirty="0" err="1"/>
              <a:t>тикер</a:t>
            </a:r>
            <a:r>
              <a:rPr lang="ru-RU" altLang="ru-RU" sz="1200" dirty="0"/>
              <a:t> до 20.11.2011 включительно – MRKA, с 21.11.2011 – MRKY</a:t>
            </a:r>
            <a:r>
              <a:rPr lang="ru-RU" altLang="ru-RU" sz="1200" dirty="0" smtClean="0"/>
              <a:t>); с 09.06.2013, в</a:t>
            </a:r>
            <a:r>
              <a:rPr lang="ru-RU" sz="1200" dirty="0" smtClean="0"/>
              <a:t> </a:t>
            </a:r>
            <a:r>
              <a:rPr lang="ru-RU" sz="1200" dirty="0"/>
              <a:t>соответствии с Правилами листинга Закрытого акционерного общества "Фондовая биржа ММВБ", утвержденными Советом директоров ЗАО "ФБ ММВБ" 31 декабря 2013 года, </a:t>
            </a:r>
            <a:r>
              <a:rPr lang="ru-RU" sz="1200" dirty="0" smtClean="0"/>
              <a:t>акции </a:t>
            </a:r>
            <a:r>
              <a:rPr lang="ru-RU" sz="1200" dirty="0" smtClean="0"/>
              <a:t>Общества включены во второй уровень Списка ценных бумаг, допущенных к торгам в ПАО Московская биржа.</a:t>
            </a:r>
            <a:endParaRPr lang="ru-RU" altLang="ru-RU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Рыночная </a:t>
            </a:r>
            <a:r>
              <a:rPr lang="ru-RU" altLang="ru-RU" sz="1200" dirty="0"/>
              <a:t>капитализация Общества по состоянию на </a:t>
            </a:r>
            <a:r>
              <a:rPr lang="ru-RU" altLang="ru-RU" sz="1200" dirty="0" smtClean="0"/>
              <a:t>30.06.2017 </a:t>
            </a:r>
            <a:r>
              <a:rPr lang="ru-RU" altLang="ru-RU" sz="1200" dirty="0"/>
              <a:t>по данным ПАО Московская биржа составила: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2 349 240 553,61 руб.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Сделки</a:t>
            </a:r>
            <a:r>
              <a:rPr lang="ru-RU" altLang="ru-RU" sz="1200" dirty="0"/>
              <a:t>, совершенные с акциями ПАО «МРСК Юга» на фондовых биржах за 1 полугодие 2017 г.: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ПАО </a:t>
            </a:r>
            <a:r>
              <a:rPr lang="ru-RU" altLang="ru-RU" sz="1200" dirty="0"/>
              <a:t>Московская биржа – 1771,26 млн</a:t>
            </a:r>
            <a:r>
              <a:rPr lang="ru-RU" altLang="ru-RU" sz="1200" dirty="0" smtClean="0"/>
              <a:t>. сделок</a:t>
            </a:r>
            <a:r>
              <a:rPr lang="ru-RU" altLang="ru-RU" sz="1200" dirty="0"/>
              <a:t>, объем 71,427 млн</a:t>
            </a:r>
            <a:r>
              <a:rPr lang="ru-RU" altLang="ru-RU" sz="1200" dirty="0" smtClean="0"/>
              <a:t>. руб</a:t>
            </a:r>
            <a:r>
              <a:rPr lang="ru-RU" altLang="ru-RU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0096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22736" y="773113"/>
            <a:ext cx="8929687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50" b="1" dirty="0" smtClean="0">
                <a:solidFill>
                  <a:srgbClr val="002060"/>
                </a:solidFill>
              </a:rPr>
              <a:t>В 2016 году проведено 39 заседаний Совета директоров ПАО «МРСК Юга» на которых рассмотрено 282 вопроса.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5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50" b="1" dirty="0" smtClean="0">
                <a:solidFill>
                  <a:srgbClr val="002060"/>
                </a:solidFill>
              </a:rPr>
              <a:t>Совет директоров ПАО «МРСК Юга» 05.04.2016 (Протокол № 183/2016 от 07.04.2016)</a:t>
            </a:r>
          </a:p>
          <a:p>
            <a:pPr algn="just">
              <a:buFontTx/>
              <a:buNone/>
              <a:defRPr/>
            </a:pPr>
            <a:r>
              <a:rPr lang="ru-RU" altLang="ru-RU" sz="1150" dirty="0" smtClean="0"/>
              <a:t>Советом директоров Общества </a:t>
            </a:r>
            <a:r>
              <a:rPr lang="ru-RU" sz="1150" dirty="0" smtClean="0"/>
              <a:t>утвержден отчёт об исполнении бизнес-плана, в том числе инвестиционной программы и информации о ключевых операционных рисках, Общества за 2015 год, рассмотрен Отчет Генерального директора об управлении ключевыми операционными рисками за 2015 год, рассмотрен Отчет об эффективности системы внутреннего контроля и системы управления рисками в ПАО «МРСК Юга» по итогам 2015 года, рассмотрен отчёта единоличного исполнительного органа Общества о выполнении в 4 квартале 2015 года решений, принятых на заседаниях Совета директоров Общества, утверждены бюджеты комитетов Совета директоров ПАО «МРСК Юга» на 1-е полугодие 2016 года</a:t>
            </a:r>
          </a:p>
          <a:p>
            <a:pPr>
              <a:buFontTx/>
              <a:buNone/>
              <a:defRPr/>
            </a:pPr>
            <a:r>
              <a:rPr lang="ru-RU" altLang="ru-RU" sz="1150" dirty="0" smtClean="0"/>
              <a:t/>
            </a:r>
            <a:br>
              <a:rPr lang="ru-RU" altLang="ru-RU" sz="1150" dirty="0" smtClean="0"/>
            </a:br>
            <a:r>
              <a:rPr lang="ru-RU" altLang="ru-RU" sz="1150" b="1" dirty="0" smtClean="0">
                <a:solidFill>
                  <a:srgbClr val="002060"/>
                </a:solidFill>
              </a:rPr>
              <a:t>Совет директоров ПАО «МРСК Юга» 19.05.2016 (Протокол № 189/2016 от 23.05.2016)</a:t>
            </a:r>
          </a:p>
          <a:p>
            <a:pPr algn="just">
              <a:buFontTx/>
              <a:buNone/>
              <a:defRPr/>
            </a:pPr>
            <a:r>
              <a:rPr lang="ru-RU" altLang="ru-RU" sz="1150" dirty="0" smtClean="0"/>
              <a:t>Советом директоров Общества </a:t>
            </a:r>
            <a:r>
              <a:rPr lang="ru-RU" sz="1150" dirty="0" smtClean="0"/>
              <a:t>утвержден скорректированный бизнес-план ПАО «МРСК Юга», в том числе инвестиционная программа и информация о ключевых операционных рисках, на 2016 год и прогнозные показатели на 2017-2020 годы, утверждена Программа повышения операционной эффективности и сокращения расходов ПАО «МРСК Юга» на 2016-2020 годы, утвержден План мероприятий по повышению эффективности деятельности и улучшению финансово-экономического состояния ПАО «МРСК Юга» в новой редакции.</a:t>
            </a:r>
          </a:p>
          <a:p>
            <a:pPr>
              <a:buFontTx/>
              <a:buNone/>
              <a:defRPr/>
            </a:pPr>
            <a:endParaRPr lang="ru-RU" sz="11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150" b="1" dirty="0" smtClean="0">
                <a:solidFill>
                  <a:srgbClr val="002060"/>
                </a:solidFill>
              </a:rPr>
              <a:t>Совет директоров ПАО «МРСК Юга» 03.06.2016 (Протокол № 190/2016 от 06.06.2016)</a:t>
            </a:r>
          </a:p>
          <a:p>
            <a:pPr algn="just">
              <a:buFontTx/>
              <a:buNone/>
              <a:defRPr/>
            </a:pPr>
            <a:r>
              <a:rPr lang="ru-RU" sz="1150" dirty="0" smtClean="0"/>
              <a:t>Советом директоров Общества утверждена Программа повышения операционной эффективности и сокращения расходов ПАО «МРСК Юга» на 2016-2020 годы, утвержден План мероприятий по повышению эффективности деятельности и улучшению финансово-экономического состояния ПАО «МРСК Юга» в новой редакции, утвержден сводный на принципах РСБУ отчёт об исполнении бизнес-плана Группы компаний ПАО «МРСК Юга» за 2015 год, утвержден консолидированный на принципах МСФО отчёт об исполнении бизнес-плана Группы компаний ПАО «МРСК Юга» за 2015 год, утвержден сводный на принципах РСБУ скорректированный бизнес-план Группы компаний ПАО «МРСК Юга» на 2016-2020 годы, утвержден консолидированный на принципах МСФО скорректированный бизнес-план Группы компаний ПАО «МРСК Юга» на 2016-2020 годы.</a:t>
            </a:r>
          </a:p>
          <a:p>
            <a:pPr>
              <a:buFontTx/>
              <a:buNone/>
              <a:defRPr/>
            </a:pP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9387" y="543149"/>
            <a:ext cx="8785225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sz="1200" dirty="0" smtClean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08.07.2016 </a:t>
            </a:r>
            <a:r>
              <a:rPr lang="ru-RU" altLang="ru-RU" sz="12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193/2016 </a:t>
            </a:r>
            <a:r>
              <a:rPr lang="ru-RU" altLang="ru-RU" sz="1200" b="1" dirty="0">
                <a:solidFill>
                  <a:srgbClr val="002060"/>
                </a:solidFill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11.07.2016)</a:t>
            </a:r>
            <a:endParaRPr lang="ru-RU" altLang="ru-RU" sz="12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dirty="0" smtClean="0"/>
              <a:t>Советом директоров Общества рассмотрен Отчет </a:t>
            </a:r>
            <a:r>
              <a:rPr lang="ru-RU" sz="1200" dirty="0"/>
              <a:t>Комитета по аудиту Совета директоров ПАО «МРСК Юга» о проделанной работе в 2015-2016 корпоративном </a:t>
            </a:r>
            <a:r>
              <a:rPr lang="ru-RU" sz="1200" dirty="0" smtClean="0"/>
              <a:t>году, рассмотрены результаты проведения </a:t>
            </a:r>
            <a:r>
              <a:rPr lang="ru-RU" sz="1200" dirty="0"/>
              <a:t>аттестации максимальной мощности потребителей электрической </a:t>
            </a:r>
            <a:r>
              <a:rPr lang="ru-RU" sz="1200" dirty="0" smtClean="0"/>
              <a:t>энергии, утвержден состав </a:t>
            </a:r>
            <a:r>
              <a:rPr lang="ru-RU" sz="1200" dirty="0"/>
              <a:t>Центрального закупочного органа Общества - Центральной конкурсной комиссии ПАО «МРСК Юга</a:t>
            </a:r>
            <a:r>
              <a:rPr lang="ru-RU" sz="1200" dirty="0" smtClean="0"/>
              <a:t>», утверждена Программа </a:t>
            </a:r>
            <a:r>
              <a:rPr lang="ru-RU" sz="1200" dirty="0"/>
              <a:t>биржевых облигаций серии </a:t>
            </a:r>
            <a:r>
              <a:rPr lang="ru-RU" sz="1200" dirty="0" smtClean="0"/>
              <a:t>001P, утвержден Проспект </a:t>
            </a:r>
            <a:r>
              <a:rPr lang="ru-RU" sz="1200" dirty="0"/>
              <a:t>ценных бумаг - биржевых облигаций, размещаемых в рамках программы биржевых </a:t>
            </a:r>
            <a:r>
              <a:rPr lang="ru-RU" sz="1200" dirty="0" smtClean="0"/>
              <a:t>облигаций,  избраны персональные составы Комитетов Совета директоров и их Председатели, утверждена организационная структура </a:t>
            </a:r>
            <a:r>
              <a:rPr lang="ru-RU" sz="1200" dirty="0"/>
              <a:t>исполнительного аппарата ПАО «МРСК Юга</a:t>
            </a:r>
            <a:r>
              <a:rPr lang="ru-RU" sz="1200" dirty="0" smtClean="0"/>
              <a:t>», утверждены контрольные показатели </a:t>
            </a:r>
            <a:r>
              <a:rPr lang="ru-RU" sz="1200" dirty="0"/>
              <a:t>движения потоков наличности (КП ДПН) Общества на 3 квартал 2016 </a:t>
            </a:r>
            <a:r>
              <a:rPr lang="ru-RU" sz="1200" dirty="0" smtClean="0"/>
              <a:t>года. </a:t>
            </a:r>
            <a:endParaRPr lang="ru-RU" altLang="ru-RU" sz="12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18.07.2016 (Протокол № 194/2016 от 21.07.2016)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Советом директоров Общества утверждено решение </a:t>
            </a:r>
            <a:r>
              <a:rPr lang="ru-RU" sz="1200" dirty="0"/>
              <a:t>о дополнительном выпуске ценных бумаг ПАО «МРСК Юга</a:t>
            </a:r>
            <a:r>
              <a:rPr lang="ru-RU" sz="1200" dirty="0" smtClean="0"/>
              <a:t>», утвержден проспект </a:t>
            </a:r>
            <a:r>
              <a:rPr lang="ru-RU" sz="1200" dirty="0"/>
              <a:t>ценных бумаг ПАО «МРСК Юга».</a:t>
            </a: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>
              <a:solidFill>
                <a:srgbClr val="002060"/>
              </a:solidFill>
            </a:endParaRPr>
          </a:p>
          <a:p>
            <a:pPr marL="180975" indent="-180975" algn="just"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19.08.2016 (Протокол № 198/2016 от 22.08.2016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)</a:t>
            </a:r>
          </a:p>
          <a:p>
            <a:pPr indent="-180975" algn="just">
              <a:spcBef>
                <a:spcPct val="0"/>
              </a:spcBef>
              <a:buNone/>
              <a:defRPr/>
            </a:pPr>
            <a:r>
              <a:rPr lang="ru-RU" sz="1200" dirty="0"/>
              <a:t>Советом директоров Общества рассмотрен отчет генерального директора Общества об исполнении Плана мероприятий по повышению эффективности деятельности и улучшению финансово-экономического состояния </a:t>
            </a:r>
            <a:r>
              <a:rPr lang="ru-RU" sz="1200" dirty="0" smtClean="0"/>
              <a:t>ПАО  </a:t>
            </a:r>
            <a:r>
              <a:rPr lang="ru-RU" sz="1200" dirty="0"/>
              <a:t>«МРСК Юга» за 2 квартал 2016 года, рассмотрен отчет Генерального директора Общества об обеспечении </a:t>
            </a:r>
            <a:r>
              <a:rPr lang="ru-RU" sz="1200" dirty="0" smtClean="0"/>
              <a:t>страховой  </a:t>
            </a:r>
            <a:r>
              <a:rPr lang="ru-RU" sz="1200" dirty="0"/>
              <a:t>защиты Общества за 2 квартал 2016 года, утверждено Положение о подразделении внутреннего аудита ПАО «</a:t>
            </a:r>
            <a:r>
              <a:rPr lang="ru-RU" sz="1200" dirty="0" smtClean="0"/>
              <a:t>МРСК Юга</a:t>
            </a:r>
            <a:r>
              <a:rPr lang="ru-RU" sz="1200" dirty="0"/>
              <a:t>», утвержден план работы подразделения внутреннего аудита на 2016 год, утвержден бюджет подразделения внутреннего аудита на 2016 год, рассмотрена кандидатура руководителя подразделения внутреннего аудита ПАО «МРСК Юга» и его вознаграждение, принят отчет о причинах превышения планового показателя относительной величины потерь электрической энергии по филиалу «Астраханьэнерго» за 1 квартал 2016 года с детализацией по уровням напряжения.</a:t>
            </a:r>
            <a:endParaRPr lang="ru-RU" altLang="ru-RU" sz="1200" dirty="0"/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29.12.2016 </a:t>
            </a:r>
            <a:r>
              <a:rPr lang="ru-RU" altLang="ru-RU" sz="12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213/2017 </a:t>
            </a:r>
            <a:r>
              <a:rPr lang="ru-RU" altLang="ru-RU" sz="1200" b="1" dirty="0">
                <a:solidFill>
                  <a:srgbClr val="002060"/>
                </a:solidFill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09.01.2017)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dirty="0"/>
              <a:t>Советом директоров Общества </a:t>
            </a:r>
            <a:r>
              <a:rPr lang="ru-RU" sz="1200" dirty="0" smtClean="0"/>
              <a:t>утвержден бизнес-план </a:t>
            </a:r>
            <a:r>
              <a:rPr lang="ru-RU" sz="1200" dirty="0"/>
              <a:t>ПАО «МРСК Юга», включающего инвестиционную программу и информацию о ключевых операционных рисках, на 2017 год и </a:t>
            </a:r>
            <a:r>
              <a:rPr lang="ru-RU" sz="1200" dirty="0" smtClean="0"/>
              <a:t>прогнозные показатели </a:t>
            </a:r>
            <a:r>
              <a:rPr lang="ru-RU" sz="1200" dirty="0"/>
              <a:t>на 2018-2021 годы. </a:t>
            </a:r>
            <a:endParaRPr lang="ru-RU" altLang="ru-RU" sz="1200" b="1" dirty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339982" y="6374533"/>
            <a:ext cx="4764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80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9970</Words>
  <Application>Microsoft Office PowerPoint</Application>
  <PresentationFormat>Экран (4:3)</PresentationFormat>
  <Paragraphs>1915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 Unicode MS</vt:lpstr>
      <vt:lpstr>Arial</vt:lpstr>
      <vt:lpstr>Calibri</vt:lpstr>
      <vt:lpstr>Courier New</vt:lpstr>
      <vt:lpstr>Times New Roman</vt:lpstr>
      <vt:lpstr>11_Специальное оформление</vt:lpstr>
      <vt:lpstr>Диаграмма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Казак Наталья Васильевна</cp:lastModifiedBy>
  <cp:revision>24</cp:revision>
  <dcterms:created xsi:type="dcterms:W3CDTF">2016-08-24T12:57:42Z</dcterms:created>
  <dcterms:modified xsi:type="dcterms:W3CDTF">2017-08-22T13:03:07Z</dcterms:modified>
</cp:coreProperties>
</file>